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66" r:id="rId2"/>
    <p:sldId id="274" r:id="rId3"/>
    <p:sldId id="272" r:id="rId4"/>
    <p:sldId id="273" r:id="rId5"/>
    <p:sldId id="277" r:id="rId6"/>
    <p:sldId id="259" r:id="rId7"/>
    <p:sldId id="258" r:id="rId8"/>
    <p:sldId id="256" r:id="rId9"/>
    <p:sldId id="257" r:id="rId10"/>
    <p:sldId id="261" r:id="rId11"/>
    <p:sldId id="262" r:id="rId12"/>
    <p:sldId id="260" r:id="rId13"/>
    <p:sldId id="275" r:id="rId14"/>
    <p:sldId id="276" r:id="rId15"/>
    <p:sldId id="278" r:id="rId16"/>
    <p:sldId id="269" r:id="rId17"/>
    <p:sldId id="267" r:id="rId18"/>
    <p:sldId id="270"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8"/>
    <p:restoredTop sz="94599"/>
  </p:normalViewPr>
  <p:slideViewPr>
    <p:cSldViewPr snapToGrid="0" snapToObjects="1">
      <p:cViewPr>
        <p:scale>
          <a:sx n="81" d="100"/>
          <a:sy n="81" d="100"/>
        </p:scale>
        <p:origin x="1440" y="8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hdphoto1.wdp>
</file>

<file path=ppt/media/image1.png>
</file>

<file path=ppt/media/image10.tiff>
</file>

<file path=ppt/media/image11.jpeg>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6BF5F2-DDB1-414D-8815-44C1B126304C}" type="datetimeFigureOut">
              <a:rPr lang="en-US" smtClean="0"/>
              <a:t>2/21/16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BCC453-B8DF-4D46-902C-589A3913D99D}" type="slidenum">
              <a:rPr lang="en-US" smtClean="0"/>
              <a:t>‹#›</a:t>
            </a:fld>
            <a:endParaRPr lang="en-US"/>
          </a:p>
        </p:txBody>
      </p:sp>
    </p:spTree>
    <p:extLst>
      <p:ext uri="{BB962C8B-B14F-4D97-AF65-F5344CB8AC3E}">
        <p14:creationId xmlns:p14="http://schemas.microsoft.com/office/powerpoint/2010/main" val="5016154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8BCC453-B8DF-4D46-902C-589A3913D99D}" type="slidenum">
              <a:rPr lang="en-US" smtClean="0"/>
              <a:t>1</a:t>
            </a:fld>
            <a:endParaRPr lang="en-US"/>
          </a:p>
        </p:txBody>
      </p:sp>
    </p:spTree>
    <p:extLst>
      <p:ext uri="{BB962C8B-B14F-4D97-AF65-F5344CB8AC3E}">
        <p14:creationId xmlns:p14="http://schemas.microsoft.com/office/powerpoint/2010/main" val="7367714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Lowest</a:t>
            </a:r>
            <a:r>
              <a:rPr lang="en-US" baseline="0" dirty="0" smtClean="0"/>
              <a:t> WG GPG was outlier.</a:t>
            </a:r>
            <a:endParaRPr lang="en-US" dirty="0"/>
          </a:p>
        </p:txBody>
      </p:sp>
      <p:sp>
        <p:nvSpPr>
          <p:cNvPr id="4" name="Slide Number Placeholder 3"/>
          <p:cNvSpPr>
            <a:spLocks noGrp="1"/>
          </p:cNvSpPr>
          <p:nvPr>
            <p:ph type="sldNum" sz="quarter" idx="10"/>
          </p:nvPr>
        </p:nvSpPr>
        <p:spPr/>
        <p:txBody>
          <a:bodyPr/>
          <a:lstStyle/>
          <a:p>
            <a:fld id="{58BCC453-B8DF-4D46-902C-589A3913D99D}" type="slidenum">
              <a:rPr lang="en-US" smtClean="0"/>
              <a:t>7</a:t>
            </a:fld>
            <a:endParaRPr lang="en-US"/>
          </a:p>
        </p:txBody>
      </p:sp>
    </p:spTree>
    <p:extLst>
      <p:ext uri="{BB962C8B-B14F-4D97-AF65-F5344CB8AC3E}">
        <p14:creationId xmlns:p14="http://schemas.microsoft.com/office/powerpoint/2010/main" val="17770494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Lowest</a:t>
            </a:r>
            <a:r>
              <a:rPr lang="en-US" baseline="0" dirty="0" smtClean="0"/>
              <a:t> WG GPG was outlier.</a:t>
            </a:r>
            <a:endParaRPr lang="en-US" dirty="0"/>
          </a:p>
        </p:txBody>
      </p:sp>
      <p:sp>
        <p:nvSpPr>
          <p:cNvPr id="4" name="Slide Number Placeholder 3"/>
          <p:cNvSpPr>
            <a:spLocks noGrp="1"/>
          </p:cNvSpPr>
          <p:nvPr>
            <p:ph type="sldNum" sz="quarter" idx="10"/>
          </p:nvPr>
        </p:nvSpPr>
        <p:spPr/>
        <p:txBody>
          <a:bodyPr/>
          <a:lstStyle/>
          <a:p>
            <a:fld id="{58BCC453-B8DF-4D46-902C-589A3913D99D}" type="slidenum">
              <a:rPr lang="en-US" smtClean="0"/>
              <a:t>14</a:t>
            </a:fld>
            <a:endParaRPr lang="en-US"/>
          </a:p>
        </p:txBody>
      </p:sp>
    </p:spTree>
    <p:extLst>
      <p:ext uri="{BB962C8B-B14F-4D97-AF65-F5344CB8AC3E}">
        <p14:creationId xmlns:p14="http://schemas.microsoft.com/office/powerpoint/2010/main" val="16912425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High specificity</a:t>
            </a:r>
            <a:r>
              <a:rPr lang="en-US" baseline="0" dirty="0" smtClean="0"/>
              <a:t> makes sense because there are clear tiers of players. Moderate to low sensitivity could be due to different roles players have on team (defensive player, handler, cutter, etc.) that would affect certain stats one way and others another.</a:t>
            </a:r>
            <a:endParaRPr lang="en-US" dirty="0"/>
          </a:p>
        </p:txBody>
      </p:sp>
      <p:sp>
        <p:nvSpPr>
          <p:cNvPr id="4" name="Slide Number Placeholder 3"/>
          <p:cNvSpPr>
            <a:spLocks noGrp="1"/>
          </p:cNvSpPr>
          <p:nvPr>
            <p:ph type="sldNum" sz="quarter" idx="10"/>
          </p:nvPr>
        </p:nvSpPr>
        <p:spPr/>
        <p:txBody>
          <a:bodyPr/>
          <a:lstStyle/>
          <a:p>
            <a:fld id="{58BCC453-B8DF-4D46-902C-589A3913D99D}" type="slidenum">
              <a:rPr lang="en-US" smtClean="0"/>
              <a:t>16</a:t>
            </a:fld>
            <a:endParaRPr lang="en-US"/>
          </a:p>
        </p:txBody>
      </p:sp>
    </p:spTree>
    <p:extLst>
      <p:ext uri="{BB962C8B-B14F-4D97-AF65-F5344CB8AC3E}">
        <p14:creationId xmlns:p14="http://schemas.microsoft.com/office/powerpoint/2010/main" val="17955706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8BCC453-B8DF-4D46-902C-589A3913D99D}" type="slidenum">
              <a:rPr lang="en-US" smtClean="0"/>
              <a:t>18</a:t>
            </a:fld>
            <a:endParaRPr lang="en-US"/>
          </a:p>
        </p:txBody>
      </p:sp>
    </p:spTree>
    <p:extLst>
      <p:ext uri="{BB962C8B-B14F-4D97-AF65-F5344CB8AC3E}">
        <p14:creationId xmlns:p14="http://schemas.microsoft.com/office/powerpoint/2010/main" val="14071603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8F8DA64-31E3-794B-8531-2230C1D1F5ED}" type="datetimeFigureOut">
              <a:rPr lang="en-US" smtClean="0"/>
              <a:t>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B5FF96-12CC-3B49-81C4-3B49C970F642}" type="slidenum">
              <a:rPr lang="en-US" smtClean="0"/>
              <a:t>‹#›</a:t>
            </a:fld>
            <a:endParaRPr lang="en-US"/>
          </a:p>
        </p:txBody>
      </p:sp>
    </p:spTree>
    <p:extLst>
      <p:ext uri="{BB962C8B-B14F-4D97-AF65-F5344CB8AC3E}">
        <p14:creationId xmlns:p14="http://schemas.microsoft.com/office/powerpoint/2010/main" val="1038014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F8DA64-31E3-794B-8531-2230C1D1F5ED}" type="datetimeFigureOut">
              <a:rPr lang="en-US" smtClean="0"/>
              <a:t>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B5FF96-12CC-3B49-81C4-3B49C970F642}" type="slidenum">
              <a:rPr lang="en-US" smtClean="0"/>
              <a:t>‹#›</a:t>
            </a:fld>
            <a:endParaRPr lang="en-US"/>
          </a:p>
        </p:txBody>
      </p:sp>
    </p:spTree>
    <p:extLst>
      <p:ext uri="{BB962C8B-B14F-4D97-AF65-F5344CB8AC3E}">
        <p14:creationId xmlns:p14="http://schemas.microsoft.com/office/powerpoint/2010/main" val="2115853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F8DA64-31E3-794B-8531-2230C1D1F5ED}" type="datetimeFigureOut">
              <a:rPr lang="en-US" smtClean="0"/>
              <a:t>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B5FF96-12CC-3B49-81C4-3B49C970F642}" type="slidenum">
              <a:rPr lang="en-US" smtClean="0"/>
              <a:t>‹#›</a:t>
            </a:fld>
            <a:endParaRPr lang="en-US"/>
          </a:p>
        </p:txBody>
      </p:sp>
    </p:spTree>
    <p:extLst>
      <p:ext uri="{BB962C8B-B14F-4D97-AF65-F5344CB8AC3E}">
        <p14:creationId xmlns:p14="http://schemas.microsoft.com/office/powerpoint/2010/main" val="2030365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F8DA64-31E3-794B-8531-2230C1D1F5ED}" type="datetimeFigureOut">
              <a:rPr lang="en-US" smtClean="0"/>
              <a:t>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B5FF96-12CC-3B49-81C4-3B49C970F642}" type="slidenum">
              <a:rPr lang="en-US" smtClean="0"/>
              <a:t>‹#›</a:t>
            </a:fld>
            <a:endParaRPr lang="en-US"/>
          </a:p>
        </p:txBody>
      </p:sp>
    </p:spTree>
    <p:extLst>
      <p:ext uri="{BB962C8B-B14F-4D97-AF65-F5344CB8AC3E}">
        <p14:creationId xmlns:p14="http://schemas.microsoft.com/office/powerpoint/2010/main" val="10650928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F8DA64-31E3-794B-8531-2230C1D1F5ED}" type="datetimeFigureOut">
              <a:rPr lang="en-US" smtClean="0"/>
              <a:t>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1B5FF96-12CC-3B49-81C4-3B49C970F642}" type="slidenum">
              <a:rPr lang="en-US" smtClean="0"/>
              <a:t>‹#›</a:t>
            </a:fld>
            <a:endParaRPr lang="en-US"/>
          </a:p>
        </p:txBody>
      </p:sp>
    </p:spTree>
    <p:extLst>
      <p:ext uri="{BB962C8B-B14F-4D97-AF65-F5344CB8AC3E}">
        <p14:creationId xmlns:p14="http://schemas.microsoft.com/office/powerpoint/2010/main" val="17398532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8F8DA64-31E3-794B-8531-2230C1D1F5ED}" type="datetimeFigureOut">
              <a:rPr lang="en-US" smtClean="0"/>
              <a:t>2/20/16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B5FF96-12CC-3B49-81C4-3B49C970F642}" type="slidenum">
              <a:rPr lang="en-US" smtClean="0"/>
              <a:t>‹#›</a:t>
            </a:fld>
            <a:endParaRPr lang="en-US"/>
          </a:p>
        </p:txBody>
      </p:sp>
    </p:spTree>
    <p:extLst>
      <p:ext uri="{BB962C8B-B14F-4D97-AF65-F5344CB8AC3E}">
        <p14:creationId xmlns:p14="http://schemas.microsoft.com/office/powerpoint/2010/main" val="1575764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8F8DA64-31E3-794B-8531-2230C1D1F5ED}" type="datetimeFigureOut">
              <a:rPr lang="en-US" smtClean="0"/>
              <a:t>2/20/16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1B5FF96-12CC-3B49-81C4-3B49C970F642}" type="slidenum">
              <a:rPr lang="en-US" smtClean="0"/>
              <a:t>‹#›</a:t>
            </a:fld>
            <a:endParaRPr lang="en-US"/>
          </a:p>
        </p:txBody>
      </p:sp>
    </p:spTree>
    <p:extLst>
      <p:ext uri="{BB962C8B-B14F-4D97-AF65-F5344CB8AC3E}">
        <p14:creationId xmlns:p14="http://schemas.microsoft.com/office/powerpoint/2010/main" val="11073310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8F8DA64-31E3-794B-8531-2230C1D1F5ED}" type="datetimeFigureOut">
              <a:rPr lang="en-US" smtClean="0"/>
              <a:t>2/20/16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1B5FF96-12CC-3B49-81C4-3B49C970F642}" type="slidenum">
              <a:rPr lang="en-US" smtClean="0"/>
              <a:t>‹#›</a:t>
            </a:fld>
            <a:endParaRPr lang="en-US"/>
          </a:p>
        </p:txBody>
      </p:sp>
    </p:spTree>
    <p:extLst>
      <p:ext uri="{BB962C8B-B14F-4D97-AF65-F5344CB8AC3E}">
        <p14:creationId xmlns:p14="http://schemas.microsoft.com/office/powerpoint/2010/main" val="819000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F8DA64-31E3-794B-8531-2230C1D1F5ED}" type="datetimeFigureOut">
              <a:rPr lang="en-US" smtClean="0"/>
              <a:t>2/20/16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1B5FF96-12CC-3B49-81C4-3B49C970F642}" type="slidenum">
              <a:rPr lang="en-US" smtClean="0"/>
              <a:t>‹#›</a:t>
            </a:fld>
            <a:endParaRPr lang="en-US"/>
          </a:p>
        </p:txBody>
      </p:sp>
    </p:spTree>
    <p:extLst>
      <p:ext uri="{BB962C8B-B14F-4D97-AF65-F5344CB8AC3E}">
        <p14:creationId xmlns:p14="http://schemas.microsoft.com/office/powerpoint/2010/main" val="17131299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F8DA64-31E3-794B-8531-2230C1D1F5ED}" type="datetimeFigureOut">
              <a:rPr lang="en-US" smtClean="0"/>
              <a:t>2/20/16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B5FF96-12CC-3B49-81C4-3B49C970F642}" type="slidenum">
              <a:rPr lang="en-US" smtClean="0"/>
              <a:t>‹#›</a:t>
            </a:fld>
            <a:endParaRPr lang="en-US"/>
          </a:p>
        </p:txBody>
      </p:sp>
    </p:spTree>
    <p:extLst>
      <p:ext uri="{BB962C8B-B14F-4D97-AF65-F5344CB8AC3E}">
        <p14:creationId xmlns:p14="http://schemas.microsoft.com/office/powerpoint/2010/main" val="12618647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F8DA64-31E3-794B-8531-2230C1D1F5ED}" type="datetimeFigureOut">
              <a:rPr lang="en-US" smtClean="0"/>
              <a:t>2/20/16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1B5FF96-12CC-3B49-81C4-3B49C970F642}" type="slidenum">
              <a:rPr lang="en-US" smtClean="0"/>
              <a:t>‹#›</a:t>
            </a:fld>
            <a:endParaRPr lang="en-US"/>
          </a:p>
        </p:txBody>
      </p:sp>
    </p:spTree>
    <p:extLst>
      <p:ext uri="{BB962C8B-B14F-4D97-AF65-F5344CB8AC3E}">
        <p14:creationId xmlns:p14="http://schemas.microsoft.com/office/powerpoint/2010/main" val="175970466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F8DA64-31E3-794B-8531-2230C1D1F5ED}" type="datetimeFigureOut">
              <a:rPr lang="en-US" smtClean="0"/>
              <a:t>2/20/16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B5FF96-12CC-3B49-81C4-3B49C970F642}" type="slidenum">
              <a:rPr lang="en-US" smtClean="0"/>
              <a:t>‹#›</a:t>
            </a:fld>
            <a:endParaRPr lang="en-US"/>
          </a:p>
        </p:txBody>
      </p:sp>
    </p:spTree>
    <p:extLst>
      <p:ext uri="{BB962C8B-B14F-4D97-AF65-F5344CB8AC3E}">
        <p14:creationId xmlns:p14="http://schemas.microsoft.com/office/powerpoint/2010/main" val="6011789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microsoft.com/office/2007/relationships/hdphoto" Target="../media/hdphoto1.wdp"/><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tiff"/><Relationship Id="rId3" Type="http://schemas.openxmlformats.org/officeDocument/2006/relationships/image" Target="../media/image8.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tiff"/><Relationship Id="rId3" Type="http://schemas.openxmlformats.org/officeDocument/2006/relationships/image" Target="../media/image10.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11.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tiff"/><Relationship Id="rId3"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40000"/>
                    </a14:imgEffect>
                  </a14:imgLayer>
                </a14:imgProps>
              </a:ext>
            </a:extLst>
          </a:blip>
          <a:srcRect/>
          <a:stretch>
            <a:fillRect t="-15000" b="-15000"/>
          </a:stretch>
        </a:blipFill>
        <a:effectLst/>
      </p:bgPr>
    </p:bg>
    <p:spTree>
      <p:nvGrpSpPr>
        <p:cNvPr id="1" name=""/>
        <p:cNvGrpSpPr/>
        <p:nvPr/>
      </p:nvGrpSpPr>
      <p:grpSpPr>
        <a:xfrm>
          <a:off x="0" y="0"/>
          <a:ext cx="0" cy="0"/>
          <a:chOff x="0" y="0"/>
          <a:chExt cx="0" cy="0"/>
        </a:xfrm>
      </p:grpSpPr>
      <p:sp>
        <p:nvSpPr>
          <p:cNvPr id="3" name="Title 1"/>
          <p:cNvSpPr txBox="1">
            <a:spLocks/>
          </p:cNvSpPr>
          <p:nvPr/>
        </p:nvSpPr>
        <p:spPr>
          <a:xfrm>
            <a:off x="1100137" y="1214438"/>
            <a:ext cx="9991725" cy="238760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smtClean="0">
                <a:solidFill>
                  <a:schemeClr val="bg1"/>
                </a:solidFill>
                <a:latin typeface="Arial" charset="0"/>
                <a:ea typeface="Arial" charset="0"/>
                <a:cs typeface="Arial" charset="0"/>
              </a:rPr>
              <a:t>WHO WILL MAKE TEAM USA?</a:t>
            </a:r>
            <a:endParaRPr lang="en-US" sz="4800" b="1" dirty="0">
              <a:solidFill>
                <a:schemeClr val="bg1"/>
              </a:solidFill>
              <a:latin typeface="Arial" charset="0"/>
              <a:ea typeface="Arial" charset="0"/>
              <a:cs typeface="Arial" charset="0"/>
            </a:endParaRPr>
          </a:p>
        </p:txBody>
      </p:sp>
      <p:sp>
        <p:nvSpPr>
          <p:cNvPr id="4" name="Subtitle 2"/>
          <p:cNvSpPr txBox="1">
            <a:spLocks/>
          </p:cNvSpPr>
          <p:nvPr/>
        </p:nvSpPr>
        <p:spPr>
          <a:xfrm>
            <a:off x="1100137" y="3602038"/>
            <a:ext cx="9567863" cy="1655762"/>
          </a:xfrm>
          <a:prstGeom prst="rect">
            <a:avLst/>
          </a:prstGeom>
        </p:spPr>
        <p:txBody>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dirty="0" smtClean="0">
                <a:solidFill>
                  <a:schemeClr val="bg1"/>
                </a:solidFill>
                <a:latin typeface="Arial" charset="0"/>
                <a:ea typeface="Arial" charset="0"/>
                <a:cs typeface="Arial" charset="0"/>
              </a:rPr>
              <a:t>DAT10</a:t>
            </a:r>
          </a:p>
          <a:p>
            <a:pPr marL="0" indent="0">
              <a:buNone/>
            </a:pPr>
            <a:r>
              <a:rPr lang="en-US" dirty="0" smtClean="0">
                <a:solidFill>
                  <a:schemeClr val="bg1"/>
                </a:solidFill>
                <a:latin typeface="Arial" charset="0"/>
                <a:ea typeface="Arial" charset="0"/>
                <a:cs typeface="Arial" charset="0"/>
              </a:rPr>
              <a:t>OCTAVIA PAYNE</a:t>
            </a:r>
            <a:endParaRPr lang="en-US" dirty="0">
              <a:solidFill>
                <a:schemeClr val="bg1"/>
              </a:solidFill>
              <a:latin typeface="Arial" charset="0"/>
              <a:ea typeface="Arial" charset="0"/>
              <a:cs typeface="Arial" charset="0"/>
            </a:endParaRPr>
          </a:p>
        </p:txBody>
      </p:sp>
    </p:spTree>
    <p:extLst>
      <p:ext uri="{BB962C8B-B14F-4D97-AF65-F5344CB8AC3E}">
        <p14:creationId xmlns:p14="http://schemas.microsoft.com/office/powerpoint/2010/main" val="107847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17033" y="1695450"/>
            <a:ext cx="4851400" cy="3467100"/>
          </a:xfrm>
          <a:prstGeom prst="rect">
            <a:avLst/>
          </a:prstGeom>
        </p:spPr>
      </p:pic>
      <p:pic>
        <p:nvPicPr>
          <p:cNvPr id="5" name="Picture 4"/>
          <p:cNvPicPr>
            <a:picLocks noChangeAspect="1"/>
          </p:cNvPicPr>
          <p:nvPr/>
        </p:nvPicPr>
        <p:blipFill>
          <a:blip r:embed="rId3"/>
          <a:stretch>
            <a:fillRect/>
          </a:stretch>
        </p:blipFill>
        <p:spPr>
          <a:xfrm>
            <a:off x="6485466" y="1695450"/>
            <a:ext cx="4889500" cy="3467100"/>
          </a:xfrm>
          <a:prstGeom prst="rect">
            <a:avLst/>
          </a:prstGeom>
        </p:spPr>
      </p:pic>
      <p:sp>
        <p:nvSpPr>
          <p:cNvPr id="8" name="TextBox 7"/>
          <p:cNvSpPr txBox="1"/>
          <p:nvPr/>
        </p:nvSpPr>
        <p:spPr>
          <a:xfrm>
            <a:off x="534824" y="786518"/>
            <a:ext cx="10038004" cy="461665"/>
          </a:xfrm>
          <a:prstGeom prst="rect">
            <a:avLst/>
          </a:prstGeom>
          <a:noFill/>
        </p:spPr>
        <p:txBody>
          <a:bodyPr wrap="none" rtlCol="0">
            <a:spAutoFit/>
          </a:bodyPr>
          <a:lstStyle/>
          <a:p>
            <a:r>
              <a:rPr lang="en-US" sz="2400" dirty="0" smtClean="0">
                <a:latin typeface="Arial" charset="0"/>
                <a:ea typeface="Arial" charset="0"/>
                <a:cs typeface="Arial" charset="0"/>
              </a:rPr>
              <a:t>STATISTICAL SPREAD OF ASSISTS AND ASSISTS PER GAME (APG)</a:t>
            </a:r>
          </a:p>
        </p:txBody>
      </p:sp>
    </p:spTree>
    <p:extLst>
      <p:ext uri="{BB962C8B-B14F-4D97-AF65-F5344CB8AC3E}">
        <p14:creationId xmlns:p14="http://schemas.microsoft.com/office/powerpoint/2010/main" val="13335601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17033" y="1695450"/>
            <a:ext cx="4851400" cy="3467100"/>
          </a:xfrm>
          <a:prstGeom prst="rect">
            <a:avLst/>
          </a:prstGeom>
        </p:spPr>
      </p:pic>
      <p:pic>
        <p:nvPicPr>
          <p:cNvPr id="5" name="Picture 4"/>
          <p:cNvPicPr>
            <a:picLocks noChangeAspect="1"/>
          </p:cNvPicPr>
          <p:nvPr/>
        </p:nvPicPr>
        <p:blipFill>
          <a:blip r:embed="rId3"/>
          <a:stretch>
            <a:fillRect/>
          </a:stretch>
        </p:blipFill>
        <p:spPr>
          <a:xfrm>
            <a:off x="6485466" y="1695450"/>
            <a:ext cx="4889500" cy="3467100"/>
          </a:xfrm>
          <a:prstGeom prst="rect">
            <a:avLst/>
          </a:prstGeom>
        </p:spPr>
      </p:pic>
      <p:sp>
        <p:nvSpPr>
          <p:cNvPr id="8" name="TextBox 7"/>
          <p:cNvSpPr txBox="1"/>
          <p:nvPr/>
        </p:nvSpPr>
        <p:spPr>
          <a:xfrm>
            <a:off x="534824" y="786518"/>
            <a:ext cx="9594165" cy="461665"/>
          </a:xfrm>
          <a:prstGeom prst="rect">
            <a:avLst/>
          </a:prstGeom>
          <a:noFill/>
        </p:spPr>
        <p:txBody>
          <a:bodyPr wrap="none" rtlCol="0">
            <a:spAutoFit/>
          </a:bodyPr>
          <a:lstStyle/>
          <a:p>
            <a:r>
              <a:rPr lang="en-US" sz="2400" dirty="0" smtClean="0">
                <a:latin typeface="Arial" charset="0"/>
                <a:ea typeface="Arial" charset="0"/>
                <a:cs typeface="Arial" charset="0"/>
              </a:rPr>
              <a:t>STATISTICAL SPREAD OF GOALS AND GOALS PER GAME (BPG)</a:t>
            </a:r>
          </a:p>
        </p:txBody>
      </p:sp>
    </p:spTree>
    <p:extLst>
      <p:ext uri="{BB962C8B-B14F-4D97-AF65-F5344CB8AC3E}">
        <p14:creationId xmlns:p14="http://schemas.microsoft.com/office/powerpoint/2010/main" val="12563054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534824" y="786518"/>
            <a:ext cx="6665094" cy="461665"/>
          </a:xfrm>
          <a:prstGeom prst="rect">
            <a:avLst/>
          </a:prstGeom>
          <a:noFill/>
        </p:spPr>
        <p:txBody>
          <a:bodyPr wrap="none" rtlCol="0">
            <a:spAutoFit/>
          </a:bodyPr>
          <a:lstStyle/>
          <a:p>
            <a:r>
              <a:rPr lang="en-US" sz="2400" dirty="0" smtClean="0">
                <a:latin typeface="Arial" charset="0"/>
                <a:ea typeface="Arial" charset="0"/>
                <a:cs typeface="Arial" charset="0"/>
              </a:rPr>
              <a:t>METHOD: DECISION TREE TUNED BY HAND</a:t>
            </a:r>
          </a:p>
        </p:txBody>
      </p:sp>
      <p:graphicFrame>
        <p:nvGraphicFramePr>
          <p:cNvPr id="8" name="Table 7"/>
          <p:cNvGraphicFramePr>
            <a:graphicFrameLocks noGrp="1"/>
          </p:cNvGraphicFramePr>
          <p:nvPr>
            <p:extLst>
              <p:ext uri="{D42A27DB-BD31-4B8C-83A1-F6EECF244321}">
                <p14:modId xmlns:p14="http://schemas.microsoft.com/office/powerpoint/2010/main" val="645021093"/>
              </p:ext>
            </p:extLst>
          </p:nvPr>
        </p:nvGraphicFramePr>
        <p:xfrm>
          <a:off x="534824" y="1672713"/>
          <a:ext cx="1897063" cy="1381760"/>
        </p:xfrm>
        <a:graphic>
          <a:graphicData uri="http://schemas.openxmlformats.org/drawingml/2006/table">
            <a:tbl>
              <a:tblPr/>
              <a:tblGrid>
                <a:gridCol w="892175"/>
                <a:gridCol w="1004888"/>
              </a:tblGrid>
              <a:tr h="329180">
                <a:tc>
                  <a:txBody>
                    <a:bodyPr/>
                    <a:lstStyle/>
                    <a:p>
                      <a:pPr algn="l" fontAlgn="ctr"/>
                      <a:r>
                        <a:rPr lang="en-US" sz="1600" b="1" dirty="0" smtClean="0">
                          <a:effectLst/>
                          <a:latin typeface="Arial" charset="0"/>
                          <a:ea typeface="Arial" charset="0"/>
                          <a:cs typeface="Arial" charset="0"/>
                        </a:rPr>
                        <a:t>Feature</a:t>
                      </a:r>
                      <a:endParaRPr lang="en-US" sz="1600" b="1" dirty="0">
                        <a:effectLst/>
                        <a:latin typeface="Arial" charset="0"/>
                        <a:ea typeface="Arial" charset="0"/>
                        <a:cs typeface="Arial" charset="0"/>
                      </a:endParaRPr>
                    </a:p>
                  </a:txBody>
                  <a:tcPr marL="50800" marR="50800" marT="50800" marB="5080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FFFF"/>
                    </a:solidFill>
                  </a:tcPr>
                </a:tc>
                <a:tc>
                  <a:txBody>
                    <a:bodyPr/>
                    <a:lstStyle/>
                    <a:p>
                      <a:pPr algn="l" fontAlgn="ctr"/>
                      <a:r>
                        <a:rPr lang="en-US" sz="1600" b="1" dirty="0" smtClean="0">
                          <a:effectLst/>
                          <a:latin typeface="Arial" charset="0"/>
                          <a:ea typeface="Arial" charset="0"/>
                          <a:cs typeface="Arial" charset="0"/>
                        </a:rPr>
                        <a:t>Cutoff*</a:t>
                      </a:r>
                      <a:endParaRPr lang="en-US" sz="1600" b="1" dirty="0">
                        <a:effectLst/>
                        <a:latin typeface="Arial" charset="0"/>
                        <a:ea typeface="Arial" charset="0"/>
                        <a:cs typeface="Arial" charset="0"/>
                      </a:endParaRPr>
                    </a:p>
                  </a:txBody>
                  <a:tcPr marL="50800" marR="50800" marT="50800" marB="5080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FFFF"/>
                    </a:solidFill>
                  </a:tcPr>
                </a:tc>
              </a:tr>
              <a:tr h="0">
                <a:tc>
                  <a:txBody>
                    <a:bodyPr/>
                    <a:lstStyle/>
                    <a:p>
                      <a:pPr algn="l" fontAlgn="ctr"/>
                      <a:r>
                        <a:rPr lang="en-US" sz="1600">
                          <a:effectLst/>
                          <a:latin typeface="Arial" charset="0"/>
                          <a:ea typeface="Arial" charset="0"/>
                          <a:cs typeface="Arial" charset="0"/>
                        </a:rPr>
                        <a:t>BPG</a:t>
                      </a:r>
                    </a:p>
                  </a:txBody>
                  <a:tcPr marL="50800" marR="50800" marT="50800" marB="5080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FFFF"/>
                    </a:solidFill>
                  </a:tcPr>
                </a:tc>
                <a:tc>
                  <a:txBody>
                    <a:bodyPr/>
                    <a:lstStyle/>
                    <a:p>
                      <a:pPr algn="l" fontAlgn="ctr"/>
                      <a:r>
                        <a:rPr lang="nb-NO" sz="1600" dirty="0" smtClean="0">
                          <a:effectLst/>
                          <a:latin typeface="Arial" charset="0"/>
                          <a:ea typeface="Arial" charset="0"/>
                          <a:cs typeface="Arial" charset="0"/>
                        </a:rPr>
                        <a:t>0.325397</a:t>
                      </a:r>
                    </a:p>
                  </a:txBody>
                  <a:tcPr marL="50800" marR="50800" marT="50800" marB="5080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FFFF"/>
                    </a:solidFill>
                  </a:tcPr>
                </a:tc>
              </a:tr>
              <a:tr h="0">
                <a:tc>
                  <a:txBody>
                    <a:bodyPr/>
                    <a:lstStyle/>
                    <a:p>
                      <a:pPr algn="l" fontAlgn="ctr"/>
                      <a:r>
                        <a:rPr lang="en-US" sz="1600">
                          <a:effectLst/>
                          <a:latin typeface="Arial" charset="0"/>
                          <a:ea typeface="Arial" charset="0"/>
                          <a:cs typeface="Arial" charset="0"/>
                        </a:rPr>
                        <a:t>APG</a:t>
                      </a:r>
                    </a:p>
                  </a:txBody>
                  <a:tcPr marL="50800" marR="50800" marT="50800" marB="5080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FFFF"/>
                    </a:solidFill>
                  </a:tcPr>
                </a:tc>
                <a:tc>
                  <a:txBody>
                    <a:bodyPr/>
                    <a:lstStyle/>
                    <a:p>
                      <a:pPr algn="l" fontAlgn="ctr"/>
                      <a:r>
                        <a:rPr lang="nb-NO" sz="1600" dirty="0" smtClean="0">
                          <a:effectLst/>
                          <a:latin typeface="Arial" charset="0"/>
                          <a:ea typeface="Arial" charset="0"/>
                          <a:cs typeface="Arial" charset="0"/>
                        </a:rPr>
                        <a:t>0.412037</a:t>
                      </a:r>
                    </a:p>
                  </a:txBody>
                  <a:tcPr marL="50800" marR="50800" marT="50800" marB="5080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FFFF"/>
                    </a:solidFill>
                  </a:tcPr>
                </a:tc>
              </a:tr>
              <a:tr h="0">
                <a:tc>
                  <a:txBody>
                    <a:bodyPr/>
                    <a:lstStyle/>
                    <a:p>
                      <a:pPr algn="l" fontAlgn="ctr"/>
                      <a:r>
                        <a:rPr lang="en-US" sz="1600">
                          <a:effectLst/>
                          <a:latin typeface="Arial" charset="0"/>
                          <a:ea typeface="Arial" charset="0"/>
                          <a:cs typeface="Arial" charset="0"/>
                        </a:rPr>
                        <a:t>GPG</a:t>
                      </a:r>
                    </a:p>
                  </a:txBody>
                  <a:tcPr marL="50800" marR="50800" marT="50800" marB="5080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FFFF"/>
                    </a:solidFill>
                  </a:tcPr>
                </a:tc>
                <a:tc>
                  <a:txBody>
                    <a:bodyPr/>
                    <a:lstStyle/>
                    <a:p>
                      <a:pPr algn="l" fontAlgn="ctr"/>
                      <a:r>
                        <a:rPr lang="nb-NO" sz="1600" dirty="0" smtClean="0">
                          <a:effectLst/>
                          <a:latin typeface="Arial" charset="0"/>
                          <a:ea typeface="Arial" charset="0"/>
                          <a:cs typeface="Arial" charset="0"/>
                        </a:rPr>
                        <a:t>0.345734</a:t>
                      </a:r>
                    </a:p>
                  </a:txBody>
                  <a:tcPr marL="50800" marR="50800" marT="50800" marB="5080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FFFF"/>
                    </a:solidFill>
                  </a:tcPr>
                </a:tc>
              </a:tr>
            </a:tbl>
          </a:graphicData>
        </a:graphic>
      </p:graphicFrame>
      <p:sp>
        <p:nvSpPr>
          <p:cNvPr id="10" name="TextBox 9"/>
          <p:cNvSpPr txBox="1"/>
          <p:nvPr/>
        </p:nvSpPr>
        <p:spPr>
          <a:xfrm>
            <a:off x="534824" y="3571336"/>
            <a:ext cx="11061811" cy="923330"/>
          </a:xfrm>
          <a:prstGeom prst="rect">
            <a:avLst/>
          </a:prstGeom>
          <a:noFill/>
        </p:spPr>
        <p:txBody>
          <a:bodyPr wrap="none" rtlCol="0">
            <a:spAutoFit/>
          </a:bodyPr>
          <a:lstStyle/>
          <a:p>
            <a:pPr marL="285750" indent="-285750">
              <a:buFont typeface="Arial" charset="0"/>
              <a:buChar char="•"/>
            </a:pPr>
            <a:r>
              <a:rPr lang="en-US" dirty="0" smtClean="0">
                <a:latin typeface="Arial" charset="0"/>
                <a:ea typeface="Arial" charset="0"/>
                <a:cs typeface="Arial" charset="0"/>
              </a:rPr>
              <a:t>Cutoffs determined by player with lowest mean observation, except for GPG, which excluded an outlier. </a:t>
            </a:r>
          </a:p>
          <a:p>
            <a:endParaRPr lang="en-US" dirty="0">
              <a:latin typeface="Arial" charset="0"/>
              <a:ea typeface="Arial" charset="0"/>
              <a:cs typeface="Arial" charset="0"/>
            </a:endParaRPr>
          </a:p>
          <a:p>
            <a:pPr marL="285750" indent="-285750">
              <a:buFont typeface="Arial" charset="0"/>
              <a:buChar char="•"/>
            </a:pPr>
            <a:r>
              <a:rPr lang="en-US" dirty="0" smtClean="0">
                <a:latin typeface="Arial" charset="0"/>
                <a:ea typeface="Arial" charset="0"/>
                <a:cs typeface="Arial" charset="0"/>
              </a:rPr>
              <a:t>Did not place an upper bound on BPG and APG nodes as higher BPG and APG are better.</a:t>
            </a:r>
            <a:endParaRPr lang="en-US" dirty="0">
              <a:latin typeface="Arial" charset="0"/>
              <a:ea typeface="Arial" charset="0"/>
              <a:cs typeface="Arial" charset="0"/>
            </a:endParaRPr>
          </a:p>
        </p:txBody>
      </p:sp>
    </p:spTree>
    <p:extLst>
      <p:ext uri="{BB962C8B-B14F-4D97-AF65-F5344CB8AC3E}">
        <p14:creationId xmlns:p14="http://schemas.microsoft.com/office/powerpoint/2010/main" val="19687201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p:cNvPicPr>
            <a:picLocks noChangeAspect="1"/>
          </p:cNvPicPr>
          <p:nvPr/>
        </p:nvPicPr>
        <p:blipFill>
          <a:blip r:embed="rId2"/>
          <a:stretch>
            <a:fillRect/>
          </a:stretch>
        </p:blipFill>
        <p:spPr>
          <a:xfrm>
            <a:off x="0" y="0"/>
            <a:ext cx="10287000" cy="6858000"/>
          </a:xfrm>
          <a:prstGeom prst="rect">
            <a:avLst/>
          </a:prstGeom>
        </p:spPr>
      </p:pic>
      <p:cxnSp>
        <p:nvCxnSpPr>
          <p:cNvPr id="8" name="Straight Connector 7"/>
          <p:cNvCxnSpPr/>
          <p:nvPr/>
        </p:nvCxnSpPr>
        <p:spPr>
          <a:xfrm flipH="1">
            <a:off x="3138648" y="700644"/>
            <a:ext cx="2" cy="5302216"/>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4" name="Rectangle 23"/>
          <p:cNvSpPr/>
          <p:nvPr/>
        </p:nvSpPr>
        <p:spPr>
          <a:xfrm>
            <a:off x="3138648" y="3613793"/>
            <a:ext cx="6100355" cy="2389067"/>
          </a:xfrm>
          <a:prstGeom prst="rect">
            <a:avLst/>
          </a:prstGeom>
          <a:solidFill>
            <a:srgbClr val="FF00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p:cNvCxnSpPr/>
          <p:nvPr/>
        </p:nvCxnSpPr>
        <p:spPr>
          <a:xfrm flipH="1">
            <a:off x="3138648" y="3613793"/>
            <a:ext cx="6100353" cy="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9391336" y="700644"/>
            <a:ext cx="2800664" cy="1569660"/>
          </a:xfrm>
          <a:prstGeom prst="rect">
            <a:avLst/>
          </a:prstGeom>
          <a:solidFill>
            <a:schemeClr val="bg1"/>
          </a:solidFill>
        </p:spPr>
        <p:txBody>
          <a:bodyPr wrap="square" rtlCol="0">
            <a:spAutoFit/>
          </a:bodyPr>
          <a:lstStyle/>
          <a:p>
            <a:r>
              <a:rPr lang="en-US" sz="1600" b="1" dirty="0" smtClean="0">
                <a:latin typeface="Arial" charset="0"/>
                <a:ea typeface="Arial" charset="0"/>
                <a:cs typeface="Arial" charset="0"/>
              </a:rPr>
              <a:t>Decision Tree: BPG vs TPG</a:t>
            </a:r>
          </a:p>
          <a:p>
            <a:endParaRPr lang="en-US" sz="1600" b="1" dirty="0">
              <a:latin typeface="Arial" charset="0"/>
              <a:ea typeface="Arial" charset="0"/>
              <a:cs typeface="Arial" charset="0"/>
            </a:endParaRPr>
          </a:p>
          <a:p>
            <a:pPr marL="342900" indent="-342900">
              <a:buAutoNum type="arabicPeriod"/>
            </a:pPr>
            <a:r>
              <a:rPr lang="en-US" sz="1600" dirty="0" err="1" smtClean="0">
                <a:latin typeface="Arial" charset="0"/>
                <a:ea typeface="Arial" charset="0"/>
                <a:cs typeface="Arial" charset="0"/>
              </a:rPr>
              <a:t>Groupby</a:t>
            </a:r>
            <a:r>
              <a:rPr lang="en-US" sz="1600" dirty="0" smtClean="0">
                <a:latin typeface="Arial" charset="0"/>
                <a:ea typeface="Arial" charset="0"/>
                <a:cs typeface="Arial" charset="0"/>
              </a:rPr>
              <a:t>(‘Name’).mean()</a:t>
            </a:r>
          </a:p>
          <a:p>
            <a:pPr marL="342900" indent="-342900">
              <a:buAutoNum type="arabicPeriod"/>
            </a:pPr>
            <a:r>
              <a:rPr lang="en-US" sz="1600" dirty="0" smtClean="0">
                <a:latin typeface="Arial" charset="0"/>
                <a:ea typeface="Arial" charset="0"/>
                <a:cs typeface="Arial" charset="0"/>
              </a:rPr>
              <a:t>Year &lt;= 2013</a:t>
            </a:r>
          </a:p>
          <a:p>
            <a:pPr marL="342900" indent="-342900">
              <a:buAutoNum type="arabicPeriod"/>
            </a:pPr>
            <a:r>
              <a:rPr lang="en-US" sz="1600" dirty="0" smtClean="0">
                <a:latin typeface="Arial" charset="0"/>
                <a:ea typeface="Arial" charset="0"/>
                <a:cs typeface="Arial" charset="0"/>
              </a:rPr>
              <a:t>Team != ‘TEAM USA’</a:t>
            </a:r>
          </a:p>
        </p:txBody>
      </p:sp>
      <p:sp>
        <p:nvSpPr>
          <p:cNvPr id="23" name="TextBox 22"/>
          <p:cNvSpPr txBox="1"/>
          <p:nvPr/>
        </p:nvSpPr>
        <p:spPr>
          <a:xfrm>
            <a:off x="2565415" y="188172"/>
            <a:ext cx="1146468" cy="369332"/>
          </a:xfrm>
          <a:prstGeom prst="rect">
            <a:avLst/>
          </a:prstGeom>
          <a:noFill/>
        </p:spPr>
        <p:txBody>
          <a:bodyPr wrap="none" rtlCol="0">
            <a:spAutoFit/>
          </a:bodyPr>
          <a:lstStyle/>
          <a:p>
            <a:r>
              <a:rPr lang="nb-NO" dirty="0" smtClean="0">
                <a:latin typeface="Arial" charset="0"/>
                <a:ea typeface="Arial" charset="0"/>
                <a:cs typeface="Arial" charset="0"/>
              </a:rPr>
              <a:t>0.325397</a:t>
            </a:r>
            <a:endParaRPr lang="en-US" dirty="0">
              <a:latin typeface="Arial" charset="0"/>
              <a:ea typeface="Arial" charset="0"/>
              <a:cs typeface="Arial" charset="0"/>
            </a:endParaRPr>
          </a:p>
        </p:txBody>
      </p:sp>
      <p:sp>
        <p:nvSpPr>
          <p:cNvPr id="25" name="TextBox 24"/>
          <p:cNvSpPr txBox="1"/>
          <p:nvPr/>
        </p:nvSpPr>
        <p:spPr>
          <a:xfrm>
            <a:off x="9391336" y="3429127"/>
            <a:ext cx="505267" cy="369332"/>
          </a:xfrm>
          <a:prstGeom prst="rect">
            <a:avLst/>
          </a:prstGeom>
          <a:noFill/>
        </p:spPr>
        <p:txBody>
          <a:bodyPr wrap="none" rtlCol="0">
            <a:spAutoFit/>
          </a:bodyPr>
          <a:lstStyle/>
          <a:p>
            <a:r>
              <a:rPr lang="is-IS" dirty="0" smtClean="0">
                <a:latin typeface="Arial" charset="0"/>
                <a:ea typeface="Arial" charset="0"/>
                <a:cs typeface="Arial" charset="0"/>
              </a:rPr>
              <a:t>2.5</a:t>
            </a:r>
            <a:endParaRPr lang="en-US" dirty="0">
              <a:latin typeface="Arial" charset="0"/>
              <a:ea typeface="Arial" charset="0"/>
              <a:cs typeface="Arial" charset="0"/>
            </a:endParaRPr>
          </a:p>
        </p:txBody>
      </p:sp>
    </p:spTree>
    <p:extLst>
      <p:ext uri="{BB962C8B-B14F-4D97-AF65-F5344CB8AC3E}">
        <p14:creationId xmlns:p14="http://schemas.microsoft.com/office/powerpoint/2010/main" val="4787179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p:cNvPicPr>
            <a:picLocks noChangeAspect="1"/>
          </p:cNvPicPr>
          <p:nvPr/>
        </p:nvPicPr>
        <p:blipFill>
          <a:blip r:embed="rId3"/>
          <a:stretch>
            <a:fillRect/>
          </a:stretch>
        </p:blipFill>
        <p:spPr>
          <a:xfrm>
            <a:off x="0" y="0"/>
            <a:ext cx="10287000" cy="6858000"/>
          </a:xfrm>
          <a:prstGeom prst="rect">
            <a:avLst/>
          </a:prstGeom>
        </p:spPr>
      </p:pic>
      <p:sp>
        <p:nvSpPr>
          <p:cNvPr id="24" name="Rectangle 23"/>
          <p:cNvSpPr/>
          <p:nvPr/>
        </p:nvSpPr>
        <p:spPr>
          <a:xfrm>
            <a:off x="3154440" y="700644"/>
            <a:ext cx="6095445" cy="4361686"/>
          </a:xfrm>
          <a:prstGeom prst="rect">
            <a:avLst/>
          </a:prstGeom>
          <a:solidFill>
            <a:srgbClr val="FF00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p:nvPr/>
        </p:nvCxnSpPr>
        <p:spPr>
          <a:xfrm flipH="1">
            <a:off x="1285462" y="5062330"/>
            <a:ext cx="7964424"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2581205" y="331312"/>
            <a:ext cx="1146468" cy="369332"/>
          </a:xfrm>
          <a:prstGeom prst="rect">
            <a:avLst/>
          </a:prstGeom>
          <a:noFill/>
        </p:spPr>
        <p:txBody>
          <a:bodyPr wrap="none" rtlCol="0">
            <a:spAutoFit/>
          </a:bodyPr>
          <a:lstStyle/>
          <a:p>
            <a:r>
              <a:rPr lang="nb-NO" dirty="0" smtClean="0">
                <a:latin typeface="Arial" charset="0"/>
                <a:ea typeface="Arial" charset="0"/>
                <a:cs typeface="Arial" charset="0"/>
              </a:rPr>
              <a:t>0.345734</a:t>
            </a:r>
            <a:endParaRPr lang="en-US" dirty="0">
              <a:latin typeface="Arial" charset="0"/>
              <a:ea typeface="Arial" charset="0"/>
              <a:cs typeface="Arial" charset="0"/>
            </a:endParaRPr>
          </a:p>
        </p:txBody>
      </p:sp>
      <p:sp>
        <p:nvSpPr>
          <p:cNvPr id="29" name="TextBox 28"/>
          <p:cNvSpPr txBox="1"/>
          <p:nvPr/>
        </p:nvSpPr>
        <p:spPr>
          <a:xfrm>
            <a:off x="9249885" y="4877665"/>
            <a:ext cx="1146468" cy="369332"/>
          </a:xfrm>
          <a:prstGeom prst="rect">
            <a:avLst/>
          </a:prstGeom>
          <a:noFill/>
        </p:spPr>
        <p:txBody>
          <a:bodyPr wrap="none" rtlCol="0">
            <a:spAutoFit/>
          </a:bodyPr>
          <a:lstStyle/>
          <a:p>
            <a:r>
              <a:rPr lang="nb-NO" dirty="0" smtClean="0">
                <a:latin typeface="Arial" charset="0"/>
                <a:ea typeface="Arial" charset="0"/>
                <a:cs typeface="Arial" charset="0"/>
              </a:rPr>
              <a:t>0.412037</a:t>
            </a:r>
            <a:endParaRPr lang="en-US" dirty="0">
              <a:latin typeface="Arial" charset="0"/>
              <a:ea typeface="Arial" charset="0"/>
              <a:cs typeface="Arial" charset="0"/>
            </a:endParaRPr>
          </a:p>
        </p:txBody>
      </p:sp>
      <p:sp>
        <p:nvSpPr>
          <p:cNvPr id="34" name="TextBox 33"/>
          <p:cNvSpPr txBox="1"/>
          <p:nvPr/>
        </p:nvSpPr>
        <p:spPr>
          <a:xfrm>
            <a:off x="9391336" y="700644"/>
            <a:ext cx="2800664" cy="1569660"/>
          </a:xfrm>
          <a:prstGeom prst="rect">
            <a:avLst/>
          </a:prstGeom>
          <a:solidFill>
            <a:schemeClr val="bg1"/>
          </a:solidFill>
        </p:spPr>
        <p:txBody>
          <a:bodyPr wrap="square" rtlCol="0">
            <a:spAutoFit/>
          </a:bodyPr>
          <a:lstStyle/>
          <a:p>
            <a:r>
              <a:rPr lang="en-US" sz="1600" b="1" dirty="0" smtClean="0">
                <a:latin typeface="Arial" charset="0"/>
                <a:ea typeface="Arial" charset="0"/>
                <a:cs typeface="Arial" charset="0"/>
              </a:rPr>
              <a:t>Decision Tree: GPG vs APG</a:t>
            </a:r>
          </a:p>
          <a:p>
            <a:endParaRPr lang="en-US" sz="1600" b="1" dirty="0" smtClean="0">
              <a:latin typeface="Arial" charset="0"/>
              <a:ea typeface="Arial" charset="0"/>
              <a:cs typeface="Arial" charset="0"/>
            </a:endParaRPr>
          </a:p>
          <a:p>
            <a:pPr marL="342900" indent="-342900">
              <a:buAutoNum type="arabicPeriod"/>
            </a:pPr>
            <a:r>
              <a:rPr lang="en-US" sz="1600" dirty="0" err="1" smtClean="0">
                <a:latin typeface="Arial" charset="0"/>
                <a:ea typeface="Arial" charset="0"/>
                <a:cs typeface="Arial" charset="0"/>
              </a:rPr>
              <a:t>Groupby</a:t>
            </a:r>
            <a:r>
              <a:rPr lang="en-US" sz="1600" dirty="0" smtClean="0">
                <a:latin typeface="Arial" charset="0"/>
                <a:ea typeface="Arial" charset="0"/>
                <a:cs typeface="Arial" charset="0"/>
              </a:rPr>
              <a:t>(‘Name’).mean()</a:t>
            </a:r>
          </a:p>
          <a:p>
            <a:pPr marL="342900" indent="-342900">
              <a:buAutoNum type="arabicPeriod"/>
            </a:pPr>
            <a:r>
              <a:rPr lang="en-US" sz="1600" dirty="0" smtClean="0">
                <a:latin typeface="Arial" charset="0"/>
                <a:ea typeface="Arial" charset="0"/>
                <a:cs typeface="Arial" charset="0"/>
              </a:rPr>
              <a:t>Year &lt;= 2013</a:t>
            </a:r>
          </a:p>
          <a:p>
            <a:pPr marL="342900" indent="-342900">
              <a:buAutoNum type="arabicPeriod"/>
            </a:pPr>
            <a:r>
              <a:rPr lang="en-US" sz="1600" dirty="0" smtClean="0">
                <a:latin typeface="Arial" charset="0"/>
                <a:ea typeface="Arial" charset="0"/>
                <a:cs typeface="Arial" charset="0"/>
              </a:rPr>
              <a:t>Team != ‘TEAM USA’</a:t>
            </a:r>
            <a:endParaRPr lang="en-US" sz="1600" dirty="0" smtClean="0">
              <a:latin typeface="Arial" charset="0"/>
              <a:ea typeface="Arial" charset="0"/>
              <a:cs typeface="Arial" charset="0"/>
            </a:endParaRPr>
          </a:p>
        </p:txBody>
      </p:sp>
      <p:cxnSp>
        <p:nvCxnSpPr>
          <p:cNvPr id="8" name="Straight Connector 7"/>
          <p:cNvCxnSpPr/>
          <p:nvPr/>
        </p:nvCxnSpPr>
        <p:spPr>
          <a:xfrm flipH="1">
            <a:off x="3160166" y="700643"/>
            <a:ext cx="0" cy="434340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78945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85775" y="471488"/>
            <a:ext cx="2536785" cy="707886"/>
          </a:xfrm>
          <a:prstGeom prst="rect">
            <a:avLst/>
          </a:prstGeom>
          <a:noFill/>
        </p:spPr>
        <p:txBody>
          <a:bodyPr wrap="none" rtlCol="0">
            <a:spAutoFit/>
          </a:bodyPr>
          <a:lstStyle/>
          <a:p>
            <a:r>
              <a:rPr lang="en-US" sz="4000" b="1" dirty="0" smtClean="0">
                <a:latin typeface="Arial" charset="0"/>
                <a:ea typeface="Arial" charset="0"/>
                <a:cs typeface="Arial" charset="0"/>
              </a:rPr>
              <a:t>RESULTS</a:t>
            </a:r>
            <a:endParaRPr lang="en-US" sz="4000" b="1" dirty="0">
              <a:latin typeface="Arial" charset="0"/>
              <a:ea typeface="Arial" charset="0"/>
              <a:cs typeface="Arial" charset="0"/>
            </a:endParaRPr>
          </a:p>
        </p:txBody>
      </p:sp>
      <p:sp>
        <p:nvSpPr>
          <p:cNvPr id="3" name="TextBox 2"/>
          <p:cNvSpPr txBox="1"/>
          <p:nvPr/>
        </p:nvSpPr>
        <p:spPr>
          <a:xfrm>
            <a:off x="485774" y="1328729"/>
            <a:ext cx="10968037" cy="2554545"/>
          </a:xfrm>
          <a:prstGeom prst="rect">
            <a:avLst/>
          </a:prstGeom>
          <a:noFill/>
        </p:spPr>
        <p:txBody>
          <a:bodyPr wrap="square" rtlCol="0">
            <a:spAutoFit/>
          </a:bodyPr>
          <a:lstStyle/>
          <a:p>
            <a:r>
              <a:rPr lang="en-US" sz="2000" dirty="0" smtClean="0">
                <a:latin typeface="Arial" charset="0"/>
                <a:ea typeface="Arial" charset="0"/>
                <a:cs typeface="Arial" charset="0"/>
              </a:rPr>
              <a:t>18 of 24 of women’s roster accurately predicted (75%)</a:t>
            </a:r>
          </a:p>
          <a:p>
            <a:endParaRPr lang="en-US" sz="2000" dirty="0" smtClean="0">
              <a:latin typeface="Arial" charset="0"/>
              <a:ea typeface="Arial" charset="0"/>
              <a:cs typeface="Arial" charset="0"/>
            </a:endParaRPr>
          </a:p>
          <a:p>
            <a:r>
              <a:rPr lang="en-US" sz="2000" dirty="0" smtClean="0">
                <a:latin typeface="Arial" charset="0"/>
                <a:ea typeface="Arial" charset="0"/>
                <a:cs typeface="Arial" charset="0"/>
              </a:rPr>
              <a:t>21 of 35 of total accurately predicted (60%)</a:t>
            </a:r>
          </a:p>
          <a:p>
            <a:endParaRPr lang="en-US" sz="2000" dirty="0" smtClean="0">
              <a:latin typeface="Arial" charset="0"/>
              <a:ea typeface="Arial" charset="0"/>
              <a:cs typeface="Arial" charset="0"/>
            </a:endParaRPr>
          </a:p>
          <a:p>
            <a:endParaRPr lang="en-US" sz="2000" dirty="0">
              <a:latin typeface="Arial" charset="0"/>
              <a:ea typeface="Arial" charset="0"/>
              <a:cs typeface="Arial" charset="0"/>
            </a:endParaRPr>
          </a:p>
          <a:p>
            <a:r>
              <a:rPr lang="en-US" sz="2000" b="1" dirty="0" smtClean="0">
                <a:latin typeface="Arial" charset="0"/>
                <a:ea typeface="Arial" charset="0"/>
                <a:cs typeface="Arial" charset="0"/>
              </a:rPr>
              <a:t>Sample size: </a:t>
            </a:r>
            <a:r>
              <a:rPr lang="en-US" sz="2000" dirty="0" smtClean="0">
                <a:latin typeface="Arial" charset="0"/>
                <a:ea typeface="Arial" charset="0"/>
                <a:cs typeface="Arial" charset="0"/>
              </a:rPr>
              <a:t>28 players from mixed division weren’t included in tryouts data</a:t>
            </a:r>
          </a:p>
          <a:p>
            <a:endParaRPr lang="en-US" sz="2000" dirty="0" smtClean="0">
              <a:latin typeface="Arial" charset="0"/>
              <a:ea typeface="Arial" charset="0"/>
              <a:cs typeface="Arial" charset="0"/>
            </a:endParaRPr>
          </a:p>
          <a:p>
            <a:r>
              <a:rPr lang="en-US" sz="2000" b="1" dirty="0" smtClean="0">
                <a:latin typeface="Arial" charset="0"/>
                <a:ea typeface="Arial" charset="0"/>
                <a:cs typeface="Arial" charset="0"/>
              </a:rPr>
              <a:t>Prediction:</a:t>
            </a:r>
            <a:r>
              <a:rPr lang="en-US" sz="2000" dirty="0" smtClean="0">
                <a:latin typeface="Arial" charset="0"/>
                <a:ea typeface="Arial" charset="0"/>
                <a:cs typeface="Arial" charset="0"/>
              </a:rPr>
              <a:t> 5 players from mixed division weren’t included in prediction</a:t>
            </a:r>
          </a:p>
        </p:txBody>
      </p:sp>
    </p:spTree>
    <p:extLst>
      <p:ext uri="{BB962C8B-B14F-4D97-AF65-F5344CB8AC3E}">
        <p14:creationId xmlns:p14="http://schemas.microsoft.com/office/powerpoint/2010/main" val="459961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34824" y="5614078"/>
            <a:ext cx="8449749" cy="646331"/>
          </a:xfrm>
          <a:prstGeom prst="rect">
            <a:avLst/>
          </a:prstGeom>
          <a:noFill/>
        </p:spPr>
        <p:txBody>
          <a:bodyPr wrap="none" rtlCol="0">
            <a:spAutoFit/>
          </a:bodyPr>
          <a:lstStyle/>
          <a:p>
            <a:pPr marL="285750" indent="-285750">
              <a:buFont typeface="Arial" charset="0"/>
              <a:buChar char="•"/>
            </a:pPr>
            <a:r>
              <a:rPr lang="en-US" b="1" dirty="0" smtClean="0">
                <a:latin typeface="Arial" charset="0"/>
                <a:ea typeface="Arial" charset="0"/>
                <a:cs typeface="Arial" charset="0"/>
              </a:rPr>
              <a:t>Sample size: </a:t>
            </a:r>
            <a:r>
              <a:rPr lang="en-US" dirty="0" smtClean="0">
                <a:latin typeface="Arial" charset="0"/>
                <a:ea typeface="Arial" charset="0"/>
                <a:cs typeface="Arial" charset="0"/>
              </a:rPr>
              <a:t>28 players from mixed division weren’t included in data scrape</a:t>
            </a:r>
          </a:p>
          <a:p>
            <a:pPr marL="285750" indent="-285750">
              <a:buFont typeface="Arial" charset="0"/>
              <a:buChar char="•"/>
            </a:pPr>
            <a:r>
              <a:rPr lang="en-US" b="1" dirty="0" smtClean="0">
                <a:latin typeface="Arial" charset="0"/>
                <a:ea typeface="Arial" charset="0"/>
                <a:cs typeface="Arial" charset="0"/>
              </a:rPr>
              <a:t>Prediction:</a:t>
            </a:r>
            <a:r>
              <a:rPr lang="en-US" dirty="0" smtClean="0">
                <a:latin typeface="Arial" charset="0"/>
                <a:ea typeface="Arial" charset="0"/>
                <a:cs typeface="Arial" charset="0"/>
              </a:rPr>
              <a:t> 5 players from mixed division weren’t included in data scrape</a:t>
            </a:r>
          </a:p>
        </p:txBody>
      </p:sp>
      <p:graphicFrame>
        <p:nvGraphicFramePr>
          <p:cNvPr id="4" name="Table 3"/>
          <p:cNvGraphicFramePr>
            <a:graphicFrameLocks noGrp="1"/>
          </p:cNvGraphicFramePr>
          <p:nvPr>
            <p:extLst>
              <p:ext uri="{D42A27DB-BD31-4B8C-83A1-F6EECF244321}">
                <p14:modId xmlns:p14="http://schemas.microsoft.com/office/powerpoint/2010/main" val="273095498"/>
              </p:ext>
            </p:extLst>
          </p:nvPr>
        </p:nvGraphicFramePr>
        <p:xfrm>
          <a:off x="534824" y="1912399"/>
          <a:ext cx="4925695" cy="2499360"/>
        </p:xfrm>
        <a:graphic>
          <a:graphicData uri="http://schemas.openxmlformats.org/drawingml/2006/table">
            <a:tbl>
              <a:tblPr firstRow="1" bandRow="1">
                <a:tableStyleId>{2D5ABB26-0587-4C30-8999-92F81FD0307C}</a:tableStyleId>
              </a:tblPr>
              <a:tblGrid>
                <a:gridCol w="1113155"/>
                <a:gridCol w="1494155"/>
                <a:gridCol w="1494155"/>
                <a:gridCol w="824230"/>
              </a:tblGrid>
              <a:tr h="370840">
                <a:tc>
                  <a:txBody>
                    <a:bodyPr/>
                    <a:lstStyle/>
                    <a:p>
                      <a:pPr algn="l"/>
                      <a:r>
                        <a:rPr lang="en-US" sz="2000" dirty="0" smtClean="0">
                          <a:latin typeface="Arial" charset="0"/>
                          <a:ea typeface="Arial" charset="0"/>
                          <a:cs typeface="Arial" charset="0"/>
                        </a:rPr>
                        <a:t>n=77</a:t>
                      </a:r>
                      <a:endParaRPr lang="en-US" sz="2000" dirty="0">
                        <a:latin typeface="Arial" charset="0"/>
                        <a:ea typeface="Arial" charset="0"/>
                        <a:cs typeface="Arial" charset="0"/>
                      </a:endParaRPr>
                    </a:p>
                  </a:txBody>
                  <a:tcPr anchor="b">
                    <a:lnR w="12700" cap="flat" cmpd="sng" algn="ctr">
                      <a:solidFill>
                        <a:schemeClr val="bg1">
                          <a:lumMod val="50000"/>
                        </a:schemeClr>
                      </a:solidFill>
                      <a:prstDash val="solid"/>
                      <a:round/>
                      <a:headEnd type="none" w="med" len="med"/>
                      <a:tailEnd type="none" w="med" len="med"/>
                    </a:lnR>
                    <a:lnB w="12700" cap="flat" cmpd="sng" algn="ctr">
                      <a:solidFill>
                        <a:schemeClr val="bg1">
                          <a:lumMod val="50000"/>
                        </a:schemeClr>
                      </a:solidFill>
                      <a:prstDash val="solid"/>
                      <a:round/>
                      <a:headEnd type="none" w="med" len="med"/>
                      <a:tailEnd type="none" w="med" len="med"/>
                    </a:lnB>
                  </a:tcPr>
                </a:tc>
                <a:tc>
                  <a:txBody>
                    <a:bodyPr/>
                    <a:lstStyle/>
                    <a:p>
                      <a:r>
                        <a:rPr lang="en-US" sz="2000" b="1" dirty="0" smtClean="0">
                          <a:latin typeface="Arial" charset="0"/>
                          <a:ea typeface="Arial" charset="0"/>
                          <a:cs typeface="Arial" charset="0"/>
                        </a:rPr>
                        <a:t>Predicted:</a:t>
                      </a:r>
                    </a:p>
                    <a:p>
                      <a:r>
                        <a:rPr lang="en-US" sz="2000" b="1" dirty="0" smtClean="0">
                          <a:latin typeface="Arial" charset="0"/>
                          <a:ea typeface="Arial" charset="0"/>
                          <a:cs typeface="Arial" charset="0"/>
                        </a:rPr>
                        <a:t>Yes</a:t>
                      </a:r>
                      <a:endParaRPr lang="en-US" sz="2000" b="1" dirty="0">
                        <a:latin typeface="Arial" charset="0"/>
                        <a:ea typeface="Arial" charset="0"/>
                        <a:cs typeface="Arial" charset="0"/>
                      </a:endParaRPr>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r>
                        <a:rPr lang="en-US" sz="2000" b="1" dirty="0" smtClean="0">
                          <a:latin typeface="Arial" charset="0"/>
                          <a:ea typeface="Arial" charset="0"/>
                          <a:cs typeface="Arial" charset="0"/>
                        </a:rPr>
                        <a:t>Predicted:</a:t>
                      </a:r>
                    </a:p>
                    <a:p>
                      <a:r>
                        <a:rPr lang="en-US" sz="2000" b="1" dirty="0" smtClean="0">
                          <a:latin typeface="Arial" charset="0"/>
                          <a:ea typeface="Arial" charset="0"/>
                          <a:cs typeface="Arial" charset="0"/>
                        </a:rPr>
                        <a:t>No</a:t>
                      </a:r>
                      <a:endParaRPr lang="en-US" sz="2000" b="1" dirty="0">
                        <a:latin typeface="Arial" charset="0"/>
                        <a:ea typeface="Arial" charset="0"/>
                        <a:cs typeface="Arial" charset="0"/>
                      </a:endParaRPr>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endParaRPr lang="en-US" sz="2000">
                        <a:latin typeface="Arial" charset="0"/>
                        <a:ea typeface="Arial" charset="0"/>
                        <a:cs typeface="Arial" charset="0"/>
                      </a:endParaRPr>
                    </a:p>
                  </a:txBody>
                  <a:tcPr>
                    <a:lnL w="12700" cap="flat" cmpd="sng" algn="ctr">
                      <a:solidFill>
                        <a:schemeClr val="bg1">
                          <a:lumMod val="50000"/>
                        </a:schemeClr>
                      </a:solidFill>
                      <a:prstDash val="solid"/>
                      <a:round/>
                      <a:headEnd type="none" w="med" len="med"/>
                      <a:tailEnd type="none" w="med" len="med"/>
                    </a:lnL>
                    <a:lnB w="12700" cap="flat" cmpd="sng" algn="ctr">
                      <a:solidFill>
                        <a:schemeClr val="bg1">
                          <a:lumMod val="50000"/>
                        </a:schemeClr>
                      </a:solidFill>
                      <a:prstDash val="solid"/>
                      <a:round/>
                      <a:headEnd type="none" w="med" len="med"/>
                      <a:tailEnd type="none" w="med" len="med"/>
                    </a:lnB>
                  </a:tcPr>
                </a:tc>
              </a:tr>
              <a:tr h="370840">
                <a:tc>
                  <a:txBody>
                    <a:bodyPr/>
                    <a:lstStyle/>
                    <a:p>
                      <a:r>
                        <a:rPr lang="en-US" sz="2000" b="1" dirty="0" smtClean="0">
                          <a:latin typeface="Arial" charset="0"/>
                          <a:ea typeface="Arial" charset="0"/>
                          <a:cs typeface="Arial" charset="0"/>
                        </a:rPr>
                        <a:t>Actual:</a:t>
                      </a:r>
                    </a:p>
                    <a:p>
                      <a:r>
                        <a:rPr lang="en-US" sz="2000" b="1" dirty="0" smtClean="0">
                          <a:latin typeface="Arial" charset="0"/>
                          <a:ea typeface="Arial" charset="0"/>
                          <a:cs typeface="Arial" charset="0"/>
                        </a:rPr>
                        <a:t>Yes</a:t>
                      </a:r>
                      <a:endParaRPr lang="en-US" sz="2000" b="1" dirty="0">
                        <a:latin typeface="Arial" charset="0"/>
                        <a:ea typeface="Arial" charset="0"/>
                        <a:cs typeface="Arial" charset="0"/>
                      </a:endParaRPr>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l"/>
                      <a:r>
                        <a:rPr lang="en-US" sz="2000" dirty="0" smtClean="0">
                          <a:latin typeface="Arial" charset="0"/>
                          <a:ea typeface="Arial" charset="0"/>
                          <a:cs typeface="Arial" charset="0"/>
                        </a:rPr>
                        <a:t>TP: 21</a:t>
                      </a:r>
                      <a:endParaRPr lang="en-US" sz="2000" dirty="0">
                        <a:latin typeface="Arial" charset="0"/>
                        <a:ea typeface="Arial" charset="0"/>
                        <a:cs typeface="Arial" charset="0"/>
                      </a:endParaRPr>
                    </a:p>
                  </a:txBody>
                  <a:tcPr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l"/>
                      <a:r>
                        <a:rPr lang="en-US" sz="2000" dirty="0" smtClean="0">
                          <a:latin typeface="Arial" charset="0"/>
                          <a:ea typeface="Arial" charset="0"/>
                          <a:cs typeface="Arial" charset="0"/>
                        </a:rPr>
                        <a:t>FN: 10</a:t>
                      </a:r>
                      <a:endParaRPr lang="en-US" sz="2000" dirty="0">
                        <a:latin typeface="Arial" charset="0"/>
                        <a:ea typeface="Arial" charset="0"/>
                        <a:cs typeface="Arial" charset="0"/>
                      </a:endParaRPr>
                    </a:p>
                  </a:txBody>
                  <a:tcPr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l"/>
                      <a:r>
                        <a:rPr lang="en-US" sz="2000" dirty="0" smtClean="0">
                          <a:latin typeface="Arial" charset="0"/>
                          <a:ea typeface="Arial" charset="0"/>
                          <a:cs typeface="Arial" charset="0"/>
                        </a:rPr>
                        <a:t>31</a:t>
                      </a:r>
                      <a:endParaRPr lang="en-US" sz="2000" dirty="0">
                        <a:latin typeface="Arial" charset="0"/>
                        <a:ea typeface="Arial" charset="0"/>
                        <a:cs typeface="Arial" charset="0"/>
                      </a:endParaRPr>
                    </a:p>
                  </a:txBody>
                  <a:tcPr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r>
              <a:tr h="370840">
                <a:tc>
                  <a:txBody>
                    <a:bodyPr/>
                    <a:lstStyle/>
                    <a:p>
                      <a:r>
                        <a:rPr lang="en-US" sz="2000" b="1" dirty="0" smtClean="0">
                          <a:latin typeface="Arial" charset="0"/>
                          <a:ea typeface="Arial" charset="0"/>
                          <a:cs typeface="Arial" charset="0"/>
                        </a:rPr>
                        <a:t>Actual:</a:t>
                      </a:r>
                    </a:p>
                    <a:p>
                      <a:r>
                        <a:rPr lang="en-US" sz="2000" b="1" dirty="0" smtClean="0">
                          <a:latin typeface="Arial" charset="0"/>
                          <a:ea typeface="Arial" charset="0"/>
                          <a:cs typeface="Arial" charset="0"/>
                        </a:rPr>
                        <a:t>No</a:t>
                      </a:r>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l"/>
                      <a:r>
                        <a:rPr lang="en-US" sz="2000" dirty="0" smtClean="0">
                          <a:latin typeface="Arial" charset="0"/>
                          <a:ea typeface="Arial" charset="0"/>
                          <a:cs typeface="Arial" charset="0"/>
                        </a:rPr>
                        <a:t>FP: 6</a:t>
                      </a:r>
                      <a:endParaRPr lang="en-US" sz="2000" dirty="0">
                        <a:latin typeface="Arial" charset="0"/>
                        <a:ea typeface="Arial" charset="0"/>
                        <a:cs typeface="Arial" charset="0"/>
                      </a:endParaRPr>
                    </a:p>
                  </a:txBody>
                  <a:tcPr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l"/>
                      <a:r>
                        <a:rPr lang="en-US" sz="2000" dirty="0" smtClean="0">
                          <a:latin typeface="Arial" charset="0"/>
                          <a:ea typeface="Arial" charset="0"/>
                          <a:cs typeface="Arial" charset="0"/>
                        </a:rPr>
                        <a:t>TN: 40</a:t>
                      </a:r>
                      <a:endParaRPr lang="en-US" sz="2000" dirty="0">
                        <a:latin typeface="Arial" charset="0"/>
                        <a:ea typeface="Arial" charset="0"/>
                        <a:cs typeface="Arial" charset="0"/>
                      </a:endParaRPr>
                    </a:p>
                  </a:txBody>
                  <a:tcPr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l"/>
                      <a:r>
                        <a:rPr lang="en-US" sz="2000" dirty="0" smtClean="0">
                          <a:latin typeface="Arial" charset="0"/>
                          <a:ea typeface="Arial" charset="0"/>
                          <a:cs typeface="Arial" charset="0"/>
                        </a:rPr>
                        <a:t>46</a:t>
                      </a:r>
                      <a:endParaRPr lang="en-US" sz="2000" dirty="0">
                        <a:latin typeface="Arial" charset="0"/>
                        <a:ea typeface="Arial" charset="0"/>
                        <a:cs typeface="Arial" charset="0"/>
                      </a:endParaRPr>
                    </a:p>
                  </a:txBody>
                  <a:tcPr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r>
              <a:tr h="370840">
                <a:tc>
                  <a:txBody>
                    <a:bodyPr/>
                    <a:lstStyle/>
                    <a:p>
                      <a:endParaRPr lang="en-US" sz="2000" dirty="0">
                        <a:latin typeface="Arial" charset="0"/>
                        <a:ea typeface="Arial" charset="0"/>
                        <a:cs typeface="Arial" charset="0"/>
                      </a:endParaRPr>
                    </a:p>
                  </a:txBody>
                  <a:tcPr>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tcPr>
                </a:tc>
                <a:tc>
                  <a:txBody>
                    <a:bodyPr/>
                    <a:lstStyle/>
                    <a:p>
                      <a:r>
                        <a:rPr lang="en-US" sz="2000" dirty="0" smtClean="0">
                          <a:latin typeface="Arial" charset="0"/>
                          <a:ea typeface="Arial" charset="0"/>
                          <a:cs typeface="Arial" charset="0"/>
                        </a:rPr>
                        <a:t>27</a:t>
                      </a:r>
                      <a:endParaRPr lang="en-US" sz="2000" dirty="0">
                        <a:latin typeface="Arial" charset="0"/>
                        <a:ea typeface="Arial" charset="0"/>
                        <a:cs typeface="Arial" charset="0"/>
                      </a:endParaRPr>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r>
                        <a:rPr lang="en-US" sz="2000" dirty="0" smtClean="0">
                          <a:latin typeface="Arial" charset="0"/>
                          <a:ea typeface="Arial" charset="0"/>
                          <a:cs typeface="Arial" charset="0"/>
                        </a:rPr>
                        <a:t>50</a:t>
                      </a:r>
                      <a:endParaRPr lang="en-US" sz="2000" dirty="0">
                        <a:latin typeface="Arial" charset="0"/>
                        <a:ea typeface="Arial" charset="0"/>
                        <a:cs typeface="Arial" charset="0"/>
                      </a:endParaRPr>
                    </a:p>
                  </a:txBody>
                  <a:tcP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r>
                        <a:rPr lang="en-US" sz="2000" dirty="0" smtClean="0">
                          <a:latin typeface="Arial" charset="0"/>
                          <a:ea typeface="Arial" charset="0"/>
                          <a:cs typeface="Arial" charset="0"/>
                        </a:rPr>
                        <a:t>n=77</a:t>
                      </a:r>
                      <a:endParaRPr lang="en-US" sz="2000" dirty="0">
                        <a:latin typeface="Arial" charset="0"/>
                        <a:ea typeface="Arial" charset="0"/>
                        <a:cs typeface="Arial" charset="0"/>
                      </a:endParaRPr>
                    </a:p>
                  </a:txBody>
                  <a:tcPr>
                    <a:lnL w="12700" cap="flat" cmpd="sng" algn="ctr">
                      <a:solidFill>
                        <a:schemeClr val="bg1">
                          <a:lumMod val="50000"/>
                        </a:schemeClr>
                      </a:solidFill>
                      <a:prstDash val="solid"/>
                      <a:round/>
                      <a:headEnd type="none" w="med" len="med"/>
                      <a:tailEnd type="none" w="med" len="med"/>
                    </a:lnL>
                    <a:lnT w="12700" cap="flat" cmpd="sng" algn="ctr">
                      <a:solidFill>
                        <a:schemeClr val="bg1">
                          <a:lumMod val="50000"/>
                        </a:schemeClr>
                      </a:solidFill>
                      <a:prstDash val="solid"/>
                      <a:round/>
                      <a:headEnd type="none" w="med" len="med"/>
                      <a:tailEnd type="none" w="med" len="med"/>
                    </a:lnT>
                  </a:tcPr>
                </a:tc>
              </a:tr>
            </a:tbl>
          </a:graphicData>
        </a:graphic>
      </p:graphicFrame>
      <p:sp>
        <p:nvSpPr>
          <p:cNvPr id="5" name="TextBox 4"/>
          <p:cNvSpPr txBox="1"/>
          <p:nvPr/>
        </p:nvSpPr>
        <p:spPr>
          <a:xfrm>
            <a:off x="6441537" y="1423141"/>
            <a:ext cx="4598759" cy="3477875"/>
          </a:xfrm>
          <a:prstGeom prst="rect">
            <a:avLst/>
          </a:prstGeom>
          <a:noFill/>
        </p:spPr>
        <p:txBody>
          <a:bodyPr wrap="none" rtlCol="0">
            <a:spAutoFit/>
          </a:bodyPr>
          <a:lstStyle/>
          <a:p>
            <a:r>
              <a:rPr lang="en-US" sz="2000" b="1" dirty="0" smtClean="0">
                <a:latin typeface="Arial" charset="0"/>
                <a:ea typeface="Arial" charset="0"/>
                <a:cs typeface="Arial" charset="0"/>
              </a:rPr>
              <a:t>Accuracy:</a:t>
            </a:r>
            <a:r>
              <a:rPr lang="en-US" sz="2000" dirty="0" smtClean="0">
                <a:latin typeface="Arial" charset="0"/>
                <a:ea typeface="Arial" charset="0"/>
                <a:cs typeface="Arial" charset="0"/>
              </a:rPr>
              <a:t> </a:t>
            </a:r>
          </a:p>
          <a:p>
            <a:r>
              <a:rPr lang="en-US" sz="2000" dirty="0" smtClean="0">
                <a:latin typeface="Arial" charset="0"/>
                <a:ea typeface="Arial" charset="0"/>
                <a:cs typeface="Arial" charset="0"/>
              </a:rPr>
              <a:t>(TP +TN) / Total = (21+40) / 77 = 0.792</a:t>
            </a:r>
          </a:p>
          <a:p>
            <a:endParaRPr lang="en-US" sz="2000" dirty="0" smtClean="0">
              <a:latin typeface="Arial" charset="0"/>
              <a:ea typeface="Arial" charset="0"/>
              <a:cs typeface="Arial" charset="0"/>
            </a:endParaRPr>
          </a:p>
          <a:p>
            <a:r>
              <a:rPr lang="en-US" sz="2000" b="1" dirty="0" smtClean="0">
                <a:latin typeface="Arial" charset="0"/>
                <a:ea typeface="Arial" charset="0"/>
                <a:cs typeface="Arial" charset="0"/>
              </a:rPr>
              <a:t>Error Rate: </a:t>
            </a:r>
          </a:p>
          <a:p>
            <a:r>
              <a:rPr lang="en-US" sz="2000" dirty="0" smtClean="0">
                <a:latin typeface="Arial" charset="0"/>
                <a:ea typeface="Arial" charset="0"/>
                <a:cs typeface="Arial" charset="0"/>
              </a:rPr>
              <a:t>(FP + FN) / Total = (6 + 10) / 77 = 0.21</a:t>
            </a:r>
          </a:p>
          <a:p>
            <a:endParaRPr lang="en-US" sz="2000" dirty="0" smtClean="0">
              <a:latin typeface="Arial" charset="0"/>
              <a:ea typeface="Arial" charset="0"/>
              <a:cs typeface="Arial" charset="0"/>
            </a:endParaRPr>
          </a:p>
          <a:p>
            <a:r>
              <a:rPr lang="en-US" sz="2000" b="1" dirty="0" smtClean="0">
                <a:latin typeface="Arial" charset="0"/>
                <a:ea typeface="Arial" charset="0"/>
                <a:cs typeface="Arial" charset="0"/>
              </a:rPr>
              <a:t>Sensitivity (TPR):</a:t>
            </a:r>
            <a:r>
              <a:rPr lang="en-US" sz="2000" dirty="0" smtClean="0">
                <a:latin typeface="Arial" charset="0"/>
                <a:ea typeface="Arial" charset="0"/>
                <a:cs typeface="Arial" charset="0"/>
              </a:rPr>
              <a:t> </a:t>
            </a:r>
          </a:p>
          <a:p>
            <a:r>
              <a:rPr lang="en-US" sz="2000" dirty="0" smtClean="0">
                <a:latin typeface="Arial" charset="0"/>
                <a:ea typeface="Arial" charset="0"/>
                <a:cs typeface="Arial" charset="0"/>
              </a:rPr>
              <a:t>TP / Actual Yes = 21 / 31 = 0.677</a:t>
            </a:r>
          </a:p>
          <a:p>
            <a:endParaRPr lang="en-US" sz="2000" dirty="0" smtClean="0">
              <a:latin typeface="Arial" charset="0"/>
              <a:ea typeface="Arial" charset="0"/>
              <a:cs typeface="Arial" charset="0"/>
            </a:endParaRPr>
          </a:p>
          <a:p>
            <a:r>
              <a:rPr lang="en-US" sz="2000" b="1" dirty="0" smtClean="0">
                <a:latin typeface="Arial" charset="0"/>
                <a:ea typeface="Arial" charset="0"/>
                <a:cs typeface="Arial" charset="0"/>
              </a:rPr>
              <a:t>Specificity: </a:t>
            </a:r>
          </a:p>
          <a:p>
            <a:r>
              <a:rPr lang="en-US" sz="2000" dirty="0" smtClean="0">
                <a:latin typeface="Arial" charset="0"/>
                <a:ea typeface="Arial" charset="0"/>
                <a:cs typeface="Arial" charset="0"/>
              </a:rPr>
              <a:t>TN / Actual No = 40 /46 = 0.869</a:t>
            </a:r>
            <a:endParaRPr lang="en-US" sz="2000" dirty="0">
              <a:latin typeface="Arial" charset="0"/>
              <a:ea typeface="Arial" charset="0"/>
              <a:cs typeface="Arial" charset="0"/>
            </a:endParaRPr>
          </a:p>
        </p:txBody>
      </p:sp>
      <p:sp>
        <p:nvSpPr>
          <p:cNvPr id="11" name="TextBox 10"/>
          <p:cNvSpPr txBox="1"/>
          <p:nvPr/>
        </p:nvSpPr>
        <p:spPr>
          <a:xfrm>
            <a:off x="485775" y="471488"/>
            <a:ext cx="3118161" cy="707886"/>
          </a:xfrm>
          <a:prstGeom prst="rect">
            <a:avLst/>
          </a:prstGeom>
          <a:noFill/>
        </p:spPr>
        <p:txBody>
          <a:bodyPr wrap="none" rtlCol="0">
            <a:spAutoFit/>
          </a:bodyPr>
          <a:lstStyle/>
          <a:p>
            <a:r>
              <a:rPr lang="en-US" sz="4000" b="1" dirty="0" smtClean="0">
                <a:latin typeface="Arial" charset="0"/>
                <a:ea typeface="Arial" charset="0"/>
                <a:cs typeface="Arial" charset="0"/>
              </a:rPr>
              <a:t>ACCURACY</a:t>
            </a:r>
            <a:endParaRPr lang="en-US" sz="4000" b="1" dirty="0">
              <a:latin typeface="Arial" charset="0"/>
              <a:ea typeface="Arial" charset="0"/>
              <a:cs typeface="Arial" charset="0"/>
            </a:endParaRPr>
          </a:p>
        </p:txBody>
      </p:sp>
    </p:spTree>
    <p:extLst>
      <p:ext uri="{BB962C8B-B14F-4D97-AF65-F5344CB8AC3E}">
        <p14:creationId xmlns:p14="http://schemas.microsoft.com/office/powerpoint/2010/main" val="8193840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34824" y="1603987"/>
            <a:ext cx="10081799" cy="3785652"/>
          </a:xfrm>
          <a:prstGeom prst="rect">
            <a:avLst/>
          </a:prstGeom>
          <a:noFill/>
        </p:spPr>
        <p:txBody>
          <a:bodyPr wrap="none" rtlCol="0">
            <a:spAutoFit/>
          </a:bodyPr>
          <a:lstStyle/>
          <a:p>
            <a:pPr marL="285750" indent="-285750">
              <a:buFont typeface="Arial" charset="0"/>
              <a:buChar char="•"/>
            </a:pPr>
            <a:r>
              <a:rPr lang="en-US" sz="2000" dirty="0" smtClean="0">
                <a:latin typeface="Arial" charset="0"/>
                <a:ea typeface="Arial" charset="0"/>
                <a:cs typeface="Arial" charset="0"/>
              </a:rPr>
              <a:t>Poor stats (quantity, type, and consistency)</a:t>
            </a:r>
          </a:p>
          <a:p>
            <a:pPr marL="742950" lvl="1" indent="-285750">
              <a:buFont typeface="Arial" charset="0"/>
              <a:buChar char="•"/>
            </a:pPr>
            <a:r>
              <a:rPr lang="en-US" sz="2000" dirty="0" smtClean="0">
                <a:latin typeface="Arial" charset="0"/>
                <a:ea typeface="Arial" charset="0"/>
                <a:cs typeface="Arial" charset="0"/>
              </a:rPr>
              <a:t>Need stats at every tournament</a:t>
            </a:r>
          </a:p>
          <a:p>
            <a:pPr marL="742950" lvl="1" indent="-285750">
              <a:buFont typeface="Arial" charset="0"/>
              <a:buChar char="•"/>
            </a:pPr>
            <a:endParaRPr lang="en-US" sz="2000" dirty="0" smtClean="0">
              <a:latin typeface="Arial" charset="0"/>
              <a:ea typeface="Arial" charset="0"/>
              <a:cs typeface="Arial" charset="0"/>
            </a:endParaRPr>
          </a:p>
          <a:p>
            <a:pPr marL="742950" lvl="1" indent="-285750">
              <a:buFont typeface="Arial" charset="0"/>
              <a:buChar char="•"/>
            </a:pPr>
            <a:r>
              <a:rPr lang="en-US" sz="2000" dirty="0" smtClean="0">
                <a:latin typeface="Arial" charset="0"/>
                <a:ea typeface="Arial" charset="0"/>
                <a:cs typeface="Arial" charset="0"/>
              </a:rPr>
              <a:t>Add yards gained, conceded, touches, hockey assist, points played</a:t>
            </a:r>
          </a:p>
          <a:p>
            <a:pPr marL="742950" lvl="1" indent="-285750">
              <a:buFont typeface="Arial" charset="0"/>
              <a:buChar char="•"/>
            </a:pPr>
            <a:endParaRPr lang="en-US" sz="2000" dirty="0" smtClean="0">
              <a:latin typeface="Arial" charset="0"/>
              <a:ea typeface="Arial" charset="0"/>
              <a:cs typeface="Arial" charset="0"/>
            </a:endParaRPr>
          </a:p>
          <a:p>
            <a:pPr marL="285750" indent="-285750">
              <a:buFont typeface="Arial" charset="0"/>
              <a:buChar char="•"/>
            </a:pPr>
            <a:r>
              <a:rPr lang="en-US" sz="2000" dirty="0" smtClean="0">
                <a:latin typeface="Arial" charset="0"/>
                <a:ea typeface="Arial" charset="0"/>
                <a:cs typeface="Arial" charset="0"/>
              </a:rPr>
              <a:t>Difficult to include mixed players in automated fashion (4 WUGC players from mixed)</a:t>
            </a:r>
          </a:p>
          <a:p>
            <a:pPr marL="285750" indent="-285750">
              <a:buFont typeface="Arial" charset="0"/>
              <a:buChar char="•"/>
            </a:pPr>
            <a:endParaRPr lang="en-US" sz="2000" dirty="0" smtClean="0">
              <a:latin typeface="Arial" charset="0"/>
              <a:ea typeface="Arial" charset="0"/>
              <a:cs typeface="Arial" charset="0"/>
            </a:endParaRPr>
          </a:p>
          <a:p>
            <a:pPr marL="285750" indent="-285750">
              <a:buFont typeface="Arial" charset="0"/>
              <a:buChar char="•"/>
            </a:pPr>
            <a:r>
              <a:rPr lang="en-US" sz="2000" dirty="0" smtClean="0">
                <a:latin typeface="Arial" charset="0"/>
                <a:ea typeface="Arial" charset="0"/>
                <a:cs typeface="Arial" charset="0"/>
              </a:rPr>
              <a:t>Name changes</a:t>
            </a:r>
          </a:p>
          <a:p>
            <a:pPr marL="285750" indent="-285750">
              <a:buFont typeface="Arial" charset="0"/>
              <a:buChar char="•"/>
            </a:pPr>
            <a:endParaRPr lang="en-US" sz="2000" dirty="0" smtClean="0">
              <a:latin typeface="Arial" charset="0"/>
              <a:ea typeface="Arial" charset="0"/>
              <a:cs typeface="Arial" charset="0"/>
            </a:endParaRPr>
          </a:p>
          <a:p>
            <a:pPr marL="285750" indent="-285750">
              <a:buFont typeface="Arial" charset="0"/>
              <a:buChar char="•"/>
            </a:pPr>
            <a:r>
              <a:rPr lang="en-US" sz="2000" dirty="0" smtClean="0">
                <a:latin typeface="Arial" charset="0"/>
                <a:ea typeface="Arial" charset="0"/>
                <a:cs typeface="Arial" charset="0"/>
              </a:rPr>
              <a:t>FURY and RIOT not significantly different from other teams</a:t>
            </a:r>
          </a:p>
          <a:p>
            <a:pPr marL="285750" indent="-285750">
              <a:buFont typeface="Arial" charset="0"/>
              <a:buChar char="•"/>
            </a:pPr>
            <a:endParaRPr lang="en-US" sz="2000" dirty="0">
              <a:latin typeface="Arial" charset="0"/>
              <a:ea typeface="Arial" charset="0"/>
              <a:cs typeface="Arial" charset="0"/>
            </a:endParaRPr>
          </a:p>
          <a:p>
            <a:pPr marL="285750" indent="-285750">
              <a:buFont typeface="Arial" charset="0"/>
              <a:buChar char="•"/>
            </a:pPr>
            <a:r>
              <a:rPr lang="en-US" sz="2000" dirty="0" smtClean="0">
                <a:latin typeface="Arial" charset="0"/>
                <a:ea typeface="Arial" charset="0"/>
                <a:cs typeface="Arial" charset="0"/>
              </a:rPr>
              <a:t>Spirit scores did not impact</a:t>
            </a:r>
          </a:p>
        </p:txBody>
      </p:sp>
      <p:sp>
        <p:nvSpPr>
          <p:cNvPr id="7" name="TextBox 6"/>
          <p:cNvSpPr txBox="1"/>
          <p:nvPr/>
        </p:nvSpPr>
        <p:spPr>
          <a:xfrm>
            <a:off x="534824" y="786518"/>
            <a:ext cx="3588418" cy="461665"/>
          </a:xfrm>
          <a:prstGeom prst="rect">
            <a:avLst/>
          </a:prstGeom>
          <a:noFill/>
        </p:spPr>
        <p:txBody>
          <a:bodyPr wrap="none" rtlCol="0">
            <a:spAutoFit/>
          </a:bodyPr>
          <a:lstStyle/>
          <a:p>
            <a:r>
              <a:rPr lang="en-US" sz="2400" dirty="0" smtClean="0">
                <a:latin typeface="Arial" charset="0"/>
                <a:ea typeface="Arial" charset="0"/>
                <a:cs typeface="Arial" charset="0"/>
              </a:rPr>
              <a:t>HURDLES/TAKEAWAYS</a:t>
            </a:r>
          </a:p>
        </p:txBody>
      </p:sp>
    </p:spTree>
    <p:extLst>
      <p:ext uri="{BB962C8B-B14F-4D97-AF65-F5344CB8AC3E}">
        <p14:creationId xmlns:p14="http://schemas.microsoft.com/office/powerpoint/2010/main" val="2916280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8826499" y="3602038"/>
            <a:ext cx="2627312" cy="2627312"/>
          </a:xfrm>
          <a:prstGeom prst="rect">
            <a:avLst/>
          </a:prstGeom>
          <a:noFill/>
          <a:ln>
            <a:noFill/>
          </a:ln>
        </p:spPr>
      </p:pic>
      <p:sp>
        <p:nvSpPr>
          <p:cNvPr id="8" name="Title 1"/>
          <p:cNvSpPr txBox="1">
            <a:spLocks/>
          </p:cNvSpPr>
          <p:nvPr/>
        </p:nvSpPr>
        <p:spPr>
          <a:xfrm>
            <a:off x="1100137" y="1214438"/>
            <a:ext cx="9991725" cy="238760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smtClean="0">
                <a:latin typeface="Arial" charset="0"/>
                <a:ea typeface="Arial" charset="0"/>
                <a:cs typeface="Arial" charset="0"/>
              </a:rPr>
              <a:t>THANK YOU!</a:t>
            </a:r>
            <a:endParaRPr lang="en-US" sz="4800" b="1" dirty="0">
              <a:latin typeface="Arial" charset="0"/>
              <a:ea typeface="Arial" charset="0"/>
              <a:cs typeface="Arial" charset="0"/>
            </a:endParaRPr>
          </a:p>
        </p:txBody>
      </p:sp>
      <p:sp>
        <p:nvSpPr>
          <p:cNvPr id="9" name="Subtitle 2"/>
          <p:cNvSpPr txBox="1">
            <a:spLocks/>
          </p:cNvSpPr>
          <p:nvPr/>
        </p:nvSpPr>
        <p:spPr>
          <a:xfrm>
            <a:off x="1100137" y="3602038"/>
            <a:ext cx="9567863" cy="1655762"/>
          </a:xfrm>
          <a:prstGeom prst="rect">
            <a:avLst/>
          </a:prstGeom>
        </p:spPr>
        <p:txBody>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dirty="0" smtClean="0">
                <a:latin typeface="Arial" charset="0"/>
                <a:ea typeface="Arial" charset="0"/>
                <a:cs typeface="Arial" charset="0"/>
              </a:rPr>
              <a:t>DAT10</a:t>
            </a:r>
          </a:p>
          <a:p>
            <a:pPr marL="0" indent="0">
              <a:buNone/>
            </a:pPr>
            <a:r>
              <a:rPr lang="en-US" dirty="0" smtClean="0">
                <a:latin typeface="Arial" charset="0"/>
                <a:ea typeface="Arial" charset="0"/>
                <a:cs typeface="Arial" charset="0"/>
              </a:rPr>
              <a:t>OCTAVIA PAYNE</a:t>
            </a:r>
            <a:endParaRPr lang="en-US" dirty="0">
              <a:latin typeface="Arial" charset="0"/>
              <a:ea typeface="Arial" charset="0"/>
              <a:cs typeface="Arial" charset="0"/>
            </a:endParaRPr>
          </a:p>
        </p:txBody>
      </p:sp>
    </p:spTree>
    <p:extLst>
      <p:ext uri="{BB962C8B-B14F-4D97-AF65-F5344CB8AC3E}">
        <p14:creationId xmlns:p14="http://schemas.microsoft.com/office/powerpoint/2010/main" val="5535811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5" name="Picture 104"/>
          <p:cNvPicPr>
            <a:picLocks noChangeAspect="1"/>
          </p:cNvPicPr>
          <p:nvPr/>
        </p:nvPicPr>
        <p:blipFill>
          <a:blip r:embed="rId2"/>
          <a:stretch>
            <a:fillRect/>
          </a:stretch>
        </p:blipFill>
        <p:spPr>
          <a:xfrm>
            <a:off x="4835214" y="1528247"/>
            <a:ext cx="2521573" cy="1327144"/>
          </a:xfrm>
          <a:prstGeom prst="rect">
            <a:avLst/>
          </a:prstGeom>
        </p:spPr>
      </p:pic>
      <p:sp>
        <p:nvSpPr>
          <p:cNvPr id="108" name="TextBox 107"/>
          <p:cNvSpPr txBox="1"/>
          <p:nvPr/>
        </p:nvSpPr>
        <p:spPr>
          <a:xfrm>
            <a:off x="485775" y="471488"/>
            <a:ext cx="2747868" cy="707886"/>
          </a:xfrm>
          <a:prstGeom prst="rect">
            <a:avLst/>
          </a:prstGeom>
          <a:noFill/>
        </p:spPr>
        <p:txBody>
          <a:bodyPr wrap="none" rtlCol="0">
            <a:spAutoFit/>
          </a:bodyPr>
          <a:lstStyle/>
          <a:p>
            <a:r>
              <a:rPr lang="en-US" sz="4000" b="1" dirty="0" smtClean="0">
                <a:latin typeface="Arial" charset="0"/>
                <a:ea typeface="Arial" charset="0"/>
                <a:cs typeface="Arial" charset="0"/>
              </a:rPr>
              <a:t>PROBLEM</a:t>
            </a:r>
            <a:endParaRPr lang="en-US" sz="4000" b="1" dirty="0">
              <a:latin typeface="Arial" charset="0"/>
              <a:ea typeface="Arial" charset="0"/>
              <a:cs typeface="Arial" charset="0"/>
            </a:endParaRPr>
          </a:p>
        </p:txBody>
      </p:sp>
      <p:sp>
        <p:nvSpPr>
          <p:cNvPr id="94" name="TextBox 93"/>
          <p:cNvSpPr txBox="1"/>
          <p:nvPr/>
        </p:nvSpPr>
        <p:spPr>
          <a:xfrm>
            <a:off x="1003331" y="3078136"/>
            <a:ext cx="3831883" cy="2246769"/>
          </a:xfrm>
          <a:prstGeom prst="rect">
            <a:avLst/>
          </a:prstGeom>
          <a:noFill/>
        </p:spPr>
        <p:txBody>
          <a:bodyPr wrap="none" rtlCol="0">
            <a:spAutoFit/>
          </a:bodyPr>
          <a:lstStyle/>
          <a:p>
            <a:pPr algn="ctr"/>
            <a:r>
              <a:rPr lang="en-US" sz="8000" b="1" dirty="0" smtClean="0">
                <a:latin typeface="Arial" charset="0"/>
                <a:ea typeface="Arial" charset="0"/>
                <a:cs typeface="Arial" charset="0"/>
              </a:rPr>
              <a:t>105</a:t>
            </a:r>
          </a:p>
          <a:p>
            <a:pPr algn="ctr"/>
            <a:r>
              <a:rPr lang="en-US" sz="6000" dirty="0" smtClean="0">
                <a:latin typeface="Arial" charset="0"/>
                <a:ea typeface="Arial" charset="0"/>
                <a:cs typeface="Arial" charset="0"/>
              </a:rPr>
              <a:t>TRYOUTS</a:t>
            </a:r>
            <a:endParaRPr lang="en-US" sz="6000" dirty="0">
              <a:latin typeface="Arial" charset="0"/>
              <a:ea typeface="Arial" charset="0"/>
              <a:cs typeface="Arial" charset="0"/>
            </a:endParaRPr>
          </a:p>
        </p:txBody>
      </p:sp>
      <p:sp>
        <p:nvSpPr>
          <p:cNvPr id="113" name="TextBox 112"/>
          <p:cNvSpPr txBox="1"/>
          <p:nvPr/>
        </p:nvSpPr>
        <p:spPr>
          <a:xfrm>
            <a:off x="7356787" y="3078136"/>
            <a:ext cx="2791149" cy="2246769"/>
          </a:xfrm>
          <a:prstGeom prst="rect">
            <a:avLst/>
          </a:prstGeom>
          <a:noFill/>
        </p:spPr>
        <p:txBody>
          <a:bodyPr wrap="none" rtlCol="0">
            <a:spAutoFit/>
          </a:bodyPr>
          <a:lstStyle/>
          <a:p>
            <a:pPr algn="ctr"/>
            <a:r>
              <a:rPr lang="en-US" sz="8000" b="1" dirty="0" smtClean="0">
                <a:latin typeface="Arial" charset="0"/>
                <a:ea typeface="Arial" charset="0"/>
                <a:cs typeface="Arial" charset="0"/>
              </a:rPr>
              <a:t>35</a:t>
            </a:r>
          </a:p>
          <a:p>
            <a:pPr algn="ctr"/>
            <a:r>
              <a:rPr lang="en-US" sz="6000" dirty="0" smtClean="0">
                <a:latin typeface="Arial" charset="0"/>
                <a:ea typeface="Arial" charset="0"/>
                <a:cs typeface="Arial" charset="0"/>
              </a:rPr>
              <a:t>SPOTS</a:t>
            </a:r>
            <a:endParaRPr lang="en-US" sz="6000" dirty="0">
              <a:latin typeface="Arial" charset="0"/>
              <a:ea typeface="Arial" charset="0"/>
              <a:cs typeface="Arial" charset="0"/>
            </a:endParaRPr>
          </a:p>
        </p:txBody>
      </p:sp>
      <p:sp>
        <p:nvSpPr>
          <p:cNvPr id="95" name="Right Arrow 94"/>
          <p:cNvSpPr/>
          <p:nvPr/>
        </p:nvSpPr>
        <p:spPr>
          <a:xfrm>
            <a:off x="5386552" y="3310765"/>
            <a:ext cx="1418897" cy="1150883"/>
          </a:xfrm>
          <a:prstGeom prst="rightArrow">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725326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85775" y="471488"/>
            <a:ext cx="1532214" cy="707886"/>
          </a:xfrm>
          <a:prstGeom prst="rect">
            <a:avLst/>
          </a:prstGeom>
          <a:noFill/>
        </p:spPr>
        <p:txBody>
          <a:bodyPr wrap="none" rtlCol="0">
            <a:spAutoFit/>
          </a:bodyPr>
          <a:lstStyle/>
          <a:p>
            <a:r>
              <a:rPr lang="en-US" sz="4000" b="1" dirty="0" smtClean="0">
                <a:latin typeface="Arial" charset="0"/>
                <a:ea typeface="Arial" charset="0"/>
                <a:cs typeface="Arial" charset="0"/>
              </a:rPr>
              <a:t>DATA</a:t>
            </a:r>
            <a:endParaRPr lang="en-US" sz="4000" b="1" dirty="0">
              <a:latin typeface="Arial" charset="0"/>
              <a:ea typeface="Arial" charset="0"/>
              <a:cs typeface="Arial" charset="0"/>
            </a:endParaRPr>
          </a:p>
        </p:txBody>
      </p:sp>
      <p:sp>
        <p:nvSpPr>
          <p:cNvPr id="3" name="TextBox 2"/>
          <p:cNvSpPr txBox="1"/>
          <p:nvPr/>
        </p:nvSpPr>
        <p:spPr>
          <a:xfrm>
            <a:off x="485774" y="1328729"/>
            <a:ext cx="9572626" cy="4708981"/>
          </a:xfrm>
          <a:prstGeom prst="rect">
            <a:avLst/>
          </a:prstGeom>
          <a:noFill/>
        </p:spPr>
        <p:txBody>
          <a:bodyPr wrap="square" rtlCol="0">
            <a:spAutoFit/>
          </a:bodyPr>
          <a:lstStyle/>
          <a:p>
            <a:r>
              <a:rPr lang="en-US" sz="2000" u="sng" dirty="0" smtClean="0">
                <a:latin typeface="Arial" charset="0"/>
                <a:ea typeface="Arial" charset="0"/>
                <a:cs typeface="Arial" charset="0"/>
              </a:rPr>
              <a:t>DATA:</a:t>
            </a:r>
          </a:p>
          <a:p>
            <a:endParaRPr lang="en-US" sz="2000" dirty="0">
              <a:latin typeface="Arial" charset="0"/>
              <a:ea typeface="Arial" charset="0"/>
              <a:cs typeface="Arial" charset="0"/>
            </a:endParaRPr>
          </a:p>
          <a:p>
            <a:pPr marL="800100" lvl="1" indent="-342900">
              <a:buFont typeface="Arial" charset="0"/>
              <a:buChar char="•"/>
            </a:pPr>
            <a:r>
              <a:rPr lang="en-US" sz="2000" dirty="0" smtClean="0">
                <a:latin typeface="Arial" charset="0"/>
                <a:ea typeface="Arial" charset="0"/>
                <a:cs typeface="Arial" charset="0"/>
              </a:rPr>
              <a:t>2020 observations (595 complete)</a:t>
            </a:r>
          </a:p>
          <a:p>
            <a:pPr marL="800100" lvl="1" indent="-342900">
              <a:buFont typeface="Arial" charset="0"/>
              <a:buChar char="•"/>
            </a:pPr>
            <a:r>
              <a:rPr lang="en-US" sz="2000" dirty="0" smtClean="0">
                <a:latin typeface="Arial" charset="0"/>
                <a:ea typeface="Arial" charset="0"/>
                <a:cs typeface="Arial" charset="0"/>
              </a:rPr>
              <a:t>Excluded mixed players (28)</a:t>
            </a:r>
          </a:p>
          <a:p>
            <a:pPr marL="800100" lvl="1" indent="-342900">
              <a:buFont typeface="Arial" charset="0"/>
              <a:buChar char="•"/>
            </a:pPr>
            <a:endParaRPr lang="en-US" sz="2000" u="sng" dirty="0" smtClean="0">
              <a:latin typeface="Arial" charset="0"/>
              <a:ea typeface="Arial" charset="0"/>
              <a:cs typeface="Arial" charset="0"/>
            </a:endParaRPr>
          </a:p>
          <a:p>
            <a:r>
              <a:rPr lang="en-US" sz="2000" u="sng" dirty="0" smtClean="0">
                <a:latin typeface="Arial" charset="0"/>
                <a:ea typeface="Arial" charset="0"/>
                <a:cs typeface="Arial" charset="0"/>
              </a:rPr>
              <a:t>TRAINING DATA:</a:t>
            </a:r>
            <a:endParaRPr lang="en-US" sz="2000" u="sng" dirty="0" smtClean="0">
              <a:latin typeface="Arial" charset="0"/>
              <a:ea typeface="Arial" charset="0"/>
              <a:cs typeface="Arial" charset="0"/>
            </a:endParaRPr>
          </a:p>
          <a:p>
            <a:pPr marL="285750" indent="-285750">
              <a:buFont typeface="Arial" charset="0"/>
              <a:buChar char="•"/>
            </a:pPr>
            <a:endParaRPr lang="en-US" sz="2000" dirty="0" smtClean="0">
              <a:latin typeface="Arial" charset="0"/>
              <a:ea typeface="Arial" charset="0"/>
              <a:cs typeface="Arial" charset="0"/>
            </a:endParaRPr>
          </a:p>
          <a:p>
            <a:pPr marL="742950" lvl="1" indent="-285750">
              <a:buFont typeface="Arial" charset="0"/>
              <a:buChar char="•"/>
            </a:pPr>
            <a:r>
              <a:rPr lang="en-US" sz="2000" dirty="0" smtClean="0">
                <a:latin typeface="Arial" charset="0"/>
                <a:ea typeface="Arial" charset="0"/>
                <a:cs typeface="Arial" charset="0"/>
              </a:rPr>
              <a:t>Statistical profile of 2013 world games players</a:t>
            </a:r>
          </a:p>
          <a:p>
            <a:pPr marL="1657350" lvl="3" indent="-285750">
              <a:buFont typeface="Arial" charset="0"/>
              <a:buChar char="•"/>
            </a:pPr>
            <a:r>
              <a:rPr lang="en-US" sz="2000" dirty="0" smtClean="0">
                <a:latin typeface="Arial" charset="0"/>
                <a:ea typeface="Arial" charset="0"/>
                <a:cs typeface="Arial" charset="0"/>
              </a:rPr>
              <a:t>9 players</a:t>
            </a:r>
          </a:p>
          <a:p>
            <a:pPr marL="1657350" lvl="3" indent="-285750">
              <a:buFont typeface="Arial" charset="0"/>
              <a:buChar char="•"/>
            </a:pPr>
            <a:r>
              <a:rPr lang="en-US" sz="2000" dirty="0" smtClean="0">
                <a:latin typeface="Arial" charset="0"/>
                <a:ea typeface="Arial" charset="0"/>
                <a:cs typeface="Arial" charset="0"/>
              </a:rPr>
              <a:t>68 observations (21 complete)</a:t>
            </a:r>
          </a:p>
          <a:p>
            <a:pPr marL="1657350" lvl="3" indent="-285750">
              <a:buFont typeface="Arial" charset="0"/>
              <a:buChar char="•"/>
            </a:pPr>
            <a:endParaRPr lang="en-US" sz="2000" dirty="0" smtClean="0">
              <a:latin typeface="Arial" charset="0"/>
              <a:ea typeface="Arial" charset="0"/>
              <a:cs typeface="Arial" charset="0"/>
            </a:endParaRPr>
          </a:p>
          <a:p>
            <a:pPr marL="742950" lvl="1" indent="-285750">
              <a:buFont typeface="Arial" charset="0"/>
              <a:buChar char="•"/>
            </a:pPr>
            <a:endParaRPr lang="en-US" sz="2000" dirty="0" smtClean="0">
              <a:latin typeface="Arial" charset="0"/>
              <a:ea typeface="Arial" charset="0"/>
              <a:cs typeface="Arial" charset="0"/>
            </a:endParaRPr>
          </a:p>
          <a:p>
            <a:pPr marL="742950" lvl="1" indent="-285750">
              <a:buFont typeface="Arial" charset="0"/>
              <a:buChar char="•"/>
            </a:pPr>
            <a:r>
              <a:rPr lang="en-US" sz="2000" dirty="0" smtClean="0">
                <a:latin typeface="Arial" charset="0"/>
                <a:ea typeface="Arial" charset="0"/>
                <a:cs typeface="Arial" charset="0"/>
              </a:rPr>
              <a:t>Statistical profile </a:t>
            </a:r>
            <a:r>
              <a:rPr lang="en-US" sz="2000" dirty="0" smtClean="0">
                <a:latin typeface="Arial" charset="0"/>
                <a:ea typeface="Arial" charset="0"/>
                <a:cs typeface="Arial" charset="0"/>
              </a:rPr>
              <a:t>of </a:t>
            </a:r>
            <a:r>
              <a:rPr lang="en-US" sz="2000" dirty="0" smtClean="0">
                <a:latin typeface="Arial" charset="0"/>
                <a:ea typeface="Arial" charset="0"/>
                <a:cs typeface="Arial" charset="0"/>
              </a:rPr>
              <a:t>players on fury and riot</a:t>
            </a:r>
          </a:p>
          <a:p>
            <a:pPr marL="1657350" lvl="3" indent="-285750">
              <a:buFont typeface="Arial" charset="0"/>
              <a:buChar char="•"/>
            </a:pPr>
            <a:r>
              <a:rPr lang="en-US" sz="2000" dirty="0" smtClean="0">
                <a:latin typeface="Arial" charset="0"/>
                <a:ea typeface="Arial" charset="0"/>
                <a:cs typeface="Arial" charset="0"/>
              </a:rPr>
              <a:t>97 players</a:t>
            </a:r>
          </a:p>
          <a:p>
            <a:pPr marL="1657350" lvl="3" indent="-285750">
              <a:buFont typeface="Arial" charset="0"/>
              <a:buChar char="•"/>
            </a:pPr>
            <a:r>
              <a:rPr lang="en-US" sz="2000" dirty="0" smtClean="0">
                <a:latin typeface="Arial" charset="0"/>
                <a:ea typeface="Arial" charset="0"/>
                <a:cs typeface="Arial" charset="0"/>
              </a:rPr>
              <a:t>455 observations (126 complete)</a:t>
            </a:r>
            <a:endParaRPr lang="en-US" sz="2000" dirty="0">
              <a:latin typeface="Arial" charset="0"/>
              <a:ea typeface="Arial" charset="0"/>
              <a:cs typeface="Arial" charset="0"/>
            </a:endParaRPr>
          </a:p>
        </p:txBody>
      </p:sp>
    </p:spTree>
    <p:extLst>
      <p:ext uri="{BB962C8B-B14F-4D97-AF65-F5344CB8AC3E}">
        <p14:creationId xmlns:p14="http://schemas.microsoft.com/office/powerpoint/2010/main" val="8980091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85775" y="471488"/>
            <a:ext cx="3486852" cy="707886"/>
          </a:xfrm>
          <a:prstGeom prst="rect">
            <a:avLst/>
          </a:prstGeom>
          <a:noFill/>
        </p:spPr>
        <p:txBody>
          <a:bodyPr wrap="none" rtlCol="0">
            <a:spAutoFit/>
          </a:bodyPr>
          <a:lstStyle/>
          <a:p>
            <a:r>
              <a:rPr lang="en-US" sz="4000" b="1" dirty="0" smtClean="0">
                <a:latin typeface="Arial" charset="0"/>
                <a:ea typeface="Arial" charset="0"/>
                <a:cs typeface="Arial" charset="0"/>
              </a:rPr>
              <a:t>HYPOTHESIS</a:t>
            </a:r>
            <a:endParaRPr lang="en-US" sz="4000" b="1" dirty="0">
              <a:latin typeface="Arial" charset="0"/>
              <a:ea typeface="Arial" charset="0"/>
              <a:cs typeface="Arial" charset="0"/>
            </a:endParaRPr>
          </a:p>
        </p:txBody>
      </p:sp>
      <p:sp>
        <p:nvSpPr>
          <p:cNvPr id="3" name="TextBox 2"/>
          <p:cNvSpPr txBox="1"/>
          <p:nvPr/>
        </p:nvSpPr>
        <p:spPr>
          <a:xfrm>
            <a:off x="485774" y="1328729"/>
            <a:ext cx="10968037" cy="2246769"/>
          </a:xfrm>
          <a:prstGeom prst="rect">
            <a:avLst/>
          </a:prstGeom>
          <a:noFill/>
        </p:spPr>
        <p:txBody>
          <a:bodyPr wrap="square" rtlCol="0">
            <a:spAutoFit/>
          </a:bodyPr>
          <a:lstStyle/>
          <a:p>
            <a:r>
              <a:rPr lang="en-US" sz="2000" dirty="0" smtClean="0">
                <a:latin typeface="Arial" charset="0"/>
                <a:ea typeface="Arial" charset="0"/>
                <a:cs typeface="Arial" charset="0"/>
              </a:rPr>
              <a:t>Players who are most consistent and demonstrate greatest sportsmanship have the best chances of making the roster</a:t>
            </a:r>
          </a:p>
          <a:p>
            <a:pPr marL="285750" indent="-285750">
              <a:buFont typeface="Arial" charset="0"/>
              <a:buChar char="•"/>
            </a:pPr>
            <a:endParaRPr lang="en-US" sz="2000" dirty="0" smtClean="0">
              <a:latin typeface="Arial" charset="0"/>
              <a:ea typeface="Arial" charset="0"/>
              <a:cs typeface="Arial" charset="0"/>
            </a:endParaRPr>
          </a:p>
          <a:p>
            <a:pPr marL="285750" indent="-285750">
              <a:buFont typeface="Arial" charset="0"/>
              <a:buChar char="•"/>
            </a:pPr>
            <a:endParaRPr lang="en-US" sz="2000" dirty="0" smtClean="0">
              <a:latin typeface="Arial" charset="0"/>
              <a:ea typeface="Arial" charset="0"/>
              <a:cs typeface="Arial" charset="0"/>
            </a:endParaRPr>
          </a:p>
          <a:p>
            <a:pPr marL="742950" lvl="1" indent="-285750">
              <a:buFont typeface="Arial" charset="0"/>
              <a:buChar char="•"/>
            </a:pPr>
            <a:r>
              <a:rPr lang="en-US" sz="2000" dirty="0" smtClean="0">
                <a:latin typeface="Arial" charset="0"/>
                <a:ea typeface="Arial" charset="0"/>
                <a:cs typeface="Arial" charset="0"/>
              </a:rPr>
              <a:t>Both coaches sub evenly (depth vs star-power)</a:t>
            </a:r>
          </a:p>
          <a:p>
            <a:pPr marL="742950" lvl="1" indent="-285750">
              <a:buFont typeface="Arial" charset="0"/>
              <a:buChar char="•"/>
            </a:pPr>
            <a:endParaRPr lang="en-US" sz="2000" dirty="0" smtClean="0">
              <a:latin typeface="Arial" charset="0"/>
              <a:ea typeface="Arial" charset="0"/>
              <a:cs typeface="Arial" charset="0"/>
            </a:endParaRPr>
          </a:p>
          <a:p>
            <a:pPr marL="742950" lvl="1" indent="-285750">
              <a:buFont typeface="Arial" charset="0"/>
              <a:buChar char="•"/>
            </a:pPr>
            <a:r>
              <a:rPr lang="en-US" sz="2000" dirty="0" smtClean="0">
                <a:latin typeface="Arial" charset="0"/>
                <a:ea typeface="Arial" charset="0"/>
                <a:cs typeface="Arial" charset="0"/>
              </a:rPr>
              <a:t>Their teams place heavy emphasis on team conduct</a:t>
            </a:r>
          </a:p>
        </p:txBody>
      </p:sp>
    </p:spTree>
    <p:extLst>
      <p:ext uri="{BB962C8B-B14F-4D97-AF65-F5344CB8AC3E}">
        <p14:creationId xmlns:p14="http://schemas.microsoft.com/office/powerpoint/2010/main" val="6536595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85775" y="471488"/>
            <a:ext cx="2948243" cy="707886"/>
          </a:xfrm>
          <a:prstGeom prst="rect">
            <a:avLst/>
          </a:prstGeom>
          <a:noFill/>
        </p:spPr>
        <p:txBody>
          <a:bodyPr wrap="none" rtlCol="0">
            <a:spAutoFit/>
          </a:bodyPr>
          <a:lstStyle/>
          <a:p>
            <a:r>
              <a:rPr lang="en-US" sz="4000" b="1" dirty="0" smtClean="0">
                <a:latin typeface="Arial" charset="0"/>
                <a:ea typeface="Arial" charset="0"/>
                <a:cs typeface="Arial" charset="0"/>
              </a:rPr>
              <a:t>MODELING</a:t>
            </a:r>
            <a:endParaRPr lang="en-US" sz="4000" b="1" dirty="0">
              <a:latin typeface="Arial" charset="0"/>
              <a:ea typeface="Arial" charset="0"/>
              <a:cs typeface="Arial" charset="0"/>
            </a:endParaRPr>
          </a:p>
        </p:txBody>
      </p:sp>
      <p:sp>
        <p:nvSpPr>
          <p:cNvPr id="3" name="TextBox 2"/>
          <p:cNvSpPr txBox="1"/>
          <p:nvPr/>
        </p:nvSpPr>
        <p:spPr>
          <a:xfrm>
            <a:off x="485774" y="1328729"/>
            <a:ext cx="10968037" cy="1938992"/>
          </a:xfrm>
          <a:prstGeom prst="rect">
            <a:avLst/>
          </a:prstGeom>
          <a:noFill/>
        </p:spPr>
        <p:txBody>
          <a:bodyPr wrap="square" rtlCol="0">
            <a:spAutoFit/>
          </a:bodyPr>
          <a:lstStyle/>
          <a:p>
            <a:r>
              <a:rPr lang="en-US" sz="2000" u="sng" dirty="0" smtClean="0">
                <a:latin typeface="Arial" charset="0"/>
                <a:ea typeface="Arial" charset="0"/>
                <a:cs typeface="Arial" charset="0"/>
              </a:rPr>
              <a:t>METHODS:</a:t>
            </a:r>
          </a:p>
          <a:p>
            <a:endParaRPr lang="en-US" sz="2000" dirty="0" smtClean="0">
              <a:latin typeface="Arial" charset="0"/>
              <a:ea typeface="Arial" charset="0"/>
              <a:cs typeface="Arial" charset="0"/>
            </a:endParaRPr>
          </a:p>
          <a:p>
            <a:pPr marL="800100" lvl="1" indent="-342900">
              <a:buFont typeface="Arial" charset="0"/>
              <a:buChar char="•"/>
            </a:pPr>
            <a:r>
              <a:rPr lang="en-US" sz="2000" dirty="0" smtClean="0">
                <a:latin typeface="Arial" charset="0"/>
                <a:ea typeface="Arial" charset="0"/>
                <a:cs typeface="Arial" charset="0"/>
              </a:rPr>
              <a:t>KNN</a:t>
            </a:r>
          </a:p>
          <a:p>
            <a:pPr marL="800100" lvl="1" indent="-342900">
              <a:buFont typeface="Arial" charset="0"/>
              <a:buChar char="•"/>
            </a:pPr>
            <a:r>
              <a:rPr lang="en-US" sz="2000" dirty="0" smtClean="0">
                <a:latin typeface="Arial" charset="0"/>
                <a:ea typeface="Arial" charset="0"/>
                <a:cs typeface="Arial" charset="0"/>
              </a:rPr>
              <a:t>Clustering</a:t>
            </a:r>
          </a:p>
          <a:p>
            <a:pPr marL="800100" lvl="1" indent="-342900">
              <a:buFont typeface="Arial" charset="0"/>
              <a:buChar char="•"/>
            </a:pPr>
            <a:r>
              <a:rPr lang="en-US" sz="2000" dirty="0" smtClean="0">
                <a:latin typeface="Arial" charset="0"/>
                <a:ea typeface="Arial" charset="0"/>
                <a:cs typeface="Arial" charset="0"/>
              </a:rPr>
              <a:t>Decision Tree</a:t>
            </a:r>
          </a:p>
          <a:p>
            <a:pPr marL="800100" lvl="1" indent="-342900">
              <a:buFont typeface="Arial" charset="0"/>
              <a:buChar char="•"/>
            </a:pPr>
            <a:endParaRPr lang="en-US" sz="2000" dirty="0" smtClean="0">
              <a:latin typeface="Arial" charset="0"/>
              <a:ea typeface="Arial" charset="0"/>
              <a:cs typeface="Arial" charset="0"/>
            </a:endParaRPr>
          </a:p>
        </p:txBody>
      </p:sp>
    </p:spTree>
    <p:extLst>
      <p:ext uri="{BB962C8B-B14F-4D97-AF65-F5344CB8AC3E}">
        <p14:creationId xmlns:p14="http://schemas.microsoft.com/office/powerpoint/2010/main" val="9833075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p:cNvPicPr>
            <a:picLocks noChangeAspect="1"/>
          </p:cNvPicPr>
          <p:nvPr/>
        </p:nvPicPr>
        <p:blipFill>
          <a:blip r:embed="rId2"/>
          <a:stretch>
            <a:fillRect/>
          </a:stretch>
        </p:blipFill>
        <p:spPr>
          <a:xfrm>
            <a:off x="0" y="0"/>
            <a:ext cx="10287000" cy="6858000"/>
          </a:xfrm>
          <a:prstGeom prst="rect">
            <a:avLst/>
          </a:prstGeom>
        </p:spPr>
      </p:pic>
      <p:sp>
        <p:nvSpPr>
          <p:cNvPr id="21" name="TextBox 20"/>
          <p:cNvSpPr txBox="1"/>
          <p:nvPr/>
        </p:nvSpPr>
        <p:spPr>
          <a:xfrm>
            <a:off x="9391336" y="700644"/>
            <a:ext cx="2800664" cy="1569660"/>
          </a:xfrm>
          <a:prstGeom prst="rect">
            <a:avLst/>
          </a:prstGeom>
          <a:solidFill>
            <a:schemeClr val="bg1"/>
          </a:solidFill>
        </p:spPr>
        <p:txBody>
          <a:bodyPr wrap="square" rtlCol="0">
            <a:spAutoFit/>
          </a:bodyPr>
          <a:lstStyle/>
          <a:p>
            <a:r>
              <a:rPr lang="en-US" sz="1600" b="1" dirty="0" smtClean="0">
                <a:latin typeface="Arial" charset="0"/>
                <a:ea typeface="Arial" charset="0"/>
                <a:cs typeface="Arial" charset="0"/>
              </a:rPr>
              <a:t>Decision Tree: BPG vs TPG</a:t>
            </a:r>
          </a:p>
          <a:p>
            <a:endParaRPr lang="en-US" sz="1600" b="1" dirty="0">
              <a:latin typeface="Arial" charset="0"/>
              <a:ea typeface="Arial" charset="0"/>
              <a:cs typeface="Arial" charset="0"/>
            </a:endParaRPr>
          </a:p>
          <a:p>
            <a:pPr marL="342900" indent="-342900">
              <a:buAutoNum type="arabicPeriod"/>
            </a:pPr>
            <a:r>
              <a:rPr lang="en-US" sz="1600" dirty="0" err="1" smtClean="0">
                <a:latin typeface="Arial" charset="0"/>
                <a:ea typeface="Arial" charset="0"/>
                <a:cs typeface="Arial" charset="0"/>
              </a:rPr>
              <a:t>Groupby</a:t>
            </a:r>
            <a:r>
              <a:rPr lang="en-US" sz="1600" dirty="0" smtClean="0">
                <a:latin typeface="Arial" charset="0"/>
                <a:ea typeface="Arial" charset="0"/>
                <a:cs typeface="Arial" charset="0"/>
              </a:rPr>
              <a:t>(‘Name’).mean()</a:t>
            </a:r>
          </a:p>
          <a:p>
            <a:pPr marL="342900" indent="-342900">
              <a:buAutoNum type="arabicPeriod"/>
            </a:pPr>
            <a:r>
              <a:rPr lang="en-US" sz="1600" dirty="0" smtClean="0">
                <a:latin typeface="Arial" charset="0"/>
                <a:ea typeface="Arial" charset="0"/>
                <a:cs typeface="Arial" charset="0"/>
              </a:rPr>
              <a:t>Year &lt;= 2013</a:t>
            </a:r>
          </a:p>
          <a:p>
            <a:pPr marL="342900" indent="-342900">
              <a:buAutoNum type="arabicPeriod"/>
            </a:pPr>
            <a:r>
              <a:rPr lang="en-US" sz="1600" dirty="0" smtClean="0">
                <a:latin typeface="Arial" charset="0"/>
                <a:ea typeface="Arial" charset="0"/>
                <a:cs typeface="Arial" charset="0"/>
              </a:rPr>
              <a:t>Team != ‘TEAM USA’</a:t>
            </a:r>
          </a:p>
        </p:txBody>
      </p:sp>
      <p:sp>
        <p:nvSpPr>
          <p:cNvPr id="25" name="TextBox 24"/>
          <p:cNvSpPr txBox="1"/>
          <p:nvPr/>
        </p:nvSpPr>
        <p:spPr>
          <a:xfrm>
            <a:off x="9391336" y="3429127"/>
            <a:ext cx="505267" cy="369332"/>
          </a:xfrm>
          <a:prstGeom prst="rect">
            <a:avLst/>
          </a:prstGeom>
          <a:noFill/>
        </p:spPr>
        <p:txBody>
          <a:bodyPr wrap="none" rtlCol="0">
            <a:spAutoFit/>
          </a:bodyPr>
          <a:lstStyle/>
          <a:p>
            <a:r>
              <a:rPr lang="is-IS" dirty="0" smtClean="0">
                <a:latin typeface="Arial" charset="0"/>
                <a:ea typeface="Arial" charset="0"/>
                <a:cs typeface="Arial" charset="0"/>
              </a:rPr>
              <a:t>2.5</a:t>
            </a:r>
            <a:endParaRPr lang="en-US" dirty="0">
              <a:latin typeface="Arial" charset="0"/>
              <a:ea typeface="Arial" charset="0"/>
              <a:cs typeface="Arial" charset="0"/>
            </a:endParaRPr>
          </a:p>
        </p:txBody>
      </p:sp>
    </p:spTree>
    <p:extLst>
      <p:ext uri="{BB962C8B-B14F-4D97-AF65-F5344CB8AC3E}">
        <p14:creationId xmlns:p14="http://schemas.microsoft.com/office/powerpoint/2010/main" val="7079960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p:cNvPicPr>
            <a:picLocks noChangeAspect="1"/>
          </p:cNvPicPr>
          <p:nvPr/>
        </p:nvPicPr>
        <p:blipFill>
          <a:blip r:embed="rId3"/>
          <a:stretch>
            <a:fillRect/>
          </a:stretch>
        </p:blipFill>
        <p:spPr>
          <a:xfrm>
            <a:off x="0" y="0"/>
            <a:ext cx="10287000" cy="6858000"/>
          </a:xfrm>
          <a:prstGeom prst="rect">
            <a:avLst/>
          </a:prstGeom>
        </p:spPr>
      </p:pic>
      <p:sp>
        <p:nvSpPr>
          <p:cNvPr id="34" name="TextBox 33"/>
          <p:cNvSpPr txBox="1"/>
          <p:nvPr/>
        </p:nvSpPr>
        <p:spPr>
          <a:xfrm>
            <a:off x="9391336" y="700644"/>
            <a:ext cx="2800664" cy="1569660"/>
          </a:xfrm>
          <a:prstGeom prst="rect">
            <a:avLst/>
          </a:prstGeom>
          <a:solidFill>
            <a:schemeClr val="bg1"/>
          </a:solidFill>
        </p:spPr>
        <p:txBody>
          <a:bodyPr wrap="square" rtlCol="0">
            <a:spAutoFit/>
          </a:bodyPr>
          <a:lstStyle/>
          <a:p>
            <a:r>
              <a:rPr lang="en-US" sz="1600" b="1" dirty="0" smtClean="0">
                <a:latin typeface="Arial" charset="0"/>
                <a:ea typeface="Arial" charset="0"/>
                <a:cs typeface="Arial" charset="0"/>
              </a:rPr>
              <a:t>Decision Tree: GPG vs APG</a:t>
            </a:r>
          </a:p>
          <a:p>
            <a:endParaRPr lang="en-US" sz="1600" b="1" dirty="0" smtClean="0">
              <a:latin typeface="Arial" charset="0"/>
              <a:ea typeface="Arial" charset="0"/>
              <a:cs typeface="Arial" charset="0"/>
            </a:endParaRPr>
          </a:p>
          <a:p>
            <a:pPr marL="342900" indent="-342900">
              <a:buAutoNum type="arabicPeriod"/>
            </a:pPr>
            <a:r>
              <a:rPr lang="en-US" sz="1600" dirty="0" err="1" smtClean="0">
                <a:latin typeface="Arial" charset="0"/>
                <a:ea typeface="Arial" charset="0"/>
                <a:cs typeface="Arial" charset="0"/>
              </a:rPr>
              <a:t>Groupby</a:t>
            </a:r>
            <a:r>
              <a:rPr lang="en-US" sz="1600" dirty="0" smtClean="0">
                <a:latin typeface="Arial" charset="0"/>
                <a:ea typeface="Arial" charset="0"/>
                <a:cs typeface="Arial" charset="0"/>
              </a:rPr>
              <a:t>(‘Name’).mean()</a:t>
            </a:r>
          </a:p>
          <a:p>
            <a:pPr marL="342900" indent="-342900">
              <a:buAutoNum type="arabicPeriod"/>
            </a:pPr>
            <a:r>
              <a:rPr lang="en-US" sz="1600" dirty="0" smtClean="0">
                <a:latin typeface="Arial" charset="0"/>
                <a:ea typeface="Arial" charset="0"/>
                <a:cs typeface="Arial" charset="0"/>
              </a:rPr>
              <a:t>Year &lt;= 2013</a:t>
            </a:r>
          </a:p>
          <a:p>
            <a:pPr marL="342900" indent="-342900">
              <a:buAutoNum type="arabicPeriod"/>
            </a:pPr>
            <a:r>
              <a:rPr lang="en-US" sz="1600" dirty="0" smtClean="0">
                <a:latin typeface="Arial" charset="0"/>
                <a:ea typeface="Arial" charset="0"/>
                <a:cs typeface="Arial" charset="0"/>
              </a:rPr>
              <a:t>Team != ‘TEAM USA’</a:t>
            </a:r>
            <a:endParaRPr lang="en-US" sz="1600" dirty="0" smtClean="0">
              <a:latin typeface="Arial" charset="0"/>
              <a:ea typeface="Arial" charset="0"/>
              <a:cs typeface="Arial" charset="0"/>
            </a:endParaRPr>
          </a:p>
        </p:txBody>
      </p:sp>
    </p:spTree>
    <p:extLst>
      <p:ext uri="{BB962C8B-B14F-4D97-AF65-F5344CB8AC3E}">
        <p14:creationId xmlns:p14="http://schemas.microsoft.com/office/powerpoint/2010/main" val="6686543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34824" y="4637696"/>
            <a:ext cx="11323934" cy="2062103"/>
          </a:xfrm>
          <a:prstGeom prst="rect">
            <a:avLst/>
          </a:prstGeom>
          <a:noFill/>
        </p:spPr>
        <p:txBody>
          <a:bodyPr wrap="none" rtlCol="0">
            <a:spAutoFit/>
          </a:bodyPr>
          <a:lstStyle/>
          <a:p>
            <a:pPr marL="342900" indent="-342900">
              <a:buAutoNum type="arabicPeriod"/>
            </a:pPr>
            <a:r>
              <a:rPr lang="en-US" sz="1600" dirty="0" smtClean="0">
                <a:latin typeface="Arial" charset="0"/>
                <a:ea typeface="Arial" charset="0"/>
                <a:cs typeface="Arial" charset="0"/>
              </a:rPr>
              <a:t>Every player is significantly more productive on offense and defense than rest of field </a:t>
            </a:r>
          </a:p>
          <a:p>
            <a:pPr marL="1257300" lvl="2" indent="-342900">
              <a:buFont typeface="Arial" charset="0"/>
              <a:buChar char="•"/>
            </a:pPr>
            <a:r>
              <a:rPr lang="en-US" sz="1600" dirty="0" smtClean="0">
                <a:latin typeface="Arial" charset="0"/>
                <a:ea typeface="Arial" charset="0"/>
                <a:cs typeface="Arial" charset="0"/>
              </a:rPr>
              <a:t>Green = significantly better than division avg.</a:t>
            </a:r>
          </a:p>
          <a:p>
            <a:pPr marL="1257300" lvl="2" indent="-342900">
              <a:buFont typeface="Arial" charset="0"/>
              <a:buChar char="•"/>
            </a:pPr>
            <a:r>
              <a:rPr lang="en-US" sz="1600" dirty="0" smtClean="0">
                <a:latin typeface="Arial" charset="0"/>
                <a:ea typeface="Arial" charset="0"/>
                <a:cs typeface="Arial" charset="0"/>
              </a:rPr>
              <a:t>Red = significantly worse than division avg.</a:t>
            </a:r>
          </a:p>
          <a:p>
            <a:pPr marL="342900" indent="-342900">
              <a:buAutoNum type="arabicPeriod"/>
            </a:pPr>
            <a:endParaRPr lang="en-US" sz="1600" dirty="0" smtClean="0">
              <a:latin typeface="Arial" charset="0"/>
              <a:ea typeface="Arial" charset="0"/>
              <a:cs typeface="Arial" charset="0"/>
            </a:endParaRPr>
          </a:p>
          <a:p>
            <a:pPr marL="342900" indent="-342900">
              <a:buAutoNum type="arabicPeriod"/>
            </a:pPr>
            <a:r>
              <a:rPr lang="en-US" sz="1600" dirty="0" smtClean="0">
                <a:latin typeface="Arial" charset="0"/>
                <a:ea typeface="Arial" charset="0"/>
                <a:cs typeface="Arial" charset="0"/>
              </a:rPr>
              <a:t>Assists and Blocks seem to be where WG13 players stand out the most</a:t>
            </a:r>
          </a:p>
          <a:p>
            <a:pPr marL="342900" indent="-342900">
              <a:buAutoNum type="arabicPeriod"/>
            </a:pPr>
            <a:endParaRPr lang="en-US" sz="1600" dirty="0" smtClean="0">
              <a:latin typeface="Arial" charset="0"/>
              <a:ea typeface="Arial" charset="0"/>
              <a:cs typeface="Arial" charset="0"/>
            </a:endParaRPr>
          </a:p>
          <a:p>
            <a:pPr marL="342900" indent="-342900">
              <a:buAutoNum type="arabicPeriod"/>
            </a:pPr>
            <a:r>
              <a:rPr lang="en-US" sz="1600" dirty="0" smtClean="0">
                <a:latin typeface="Arial" charset="0"/>
                <a:ea typeface="Arial" charset="0"/>
                <a:cs typeface="Arial" charset="0"/>
              </a:rPr>
              <a:t>All but one player had significantly more turnovers (and in most cases turnovers per game)  than the rest of the field</a:t>
            </a:r>
          </a:p>
          <a:p>
            <a:pPr marL="800100" lvl="1" indent="-342900">
              <a:buFont typeface="Arial" charset="0"/>
              <a:buChar char="•"/>
            </a:pPr>
            <a:r>
              <a:rPr lang="en-US" sz="1600" b="1" dirty="0" smtClean="0">
                <a:latin typeface="Arial" charset="0"/>
                <a:ea typeface="Arial" charset="0"/>
                <a:cs typeface="Arial" charset="0"/>
              </a:rPr>
              <a:t>Likely explanation:</a:t>
            </a:r>
            <a:r>
              <a:rPr lang="en-US" sz="1600" dirty="0" smtClean="0">
                <a:latin typeface="Arial" charset="0"/>
                <a:ea typeface="Arial" charset="0"/>
                <a:cs typeface="Arial" charset="0"/>
              </a:rPr>
              <a:t> these players touch the disc more often on their respective teams (no direct statistic to show)</a:t>
            </a:r>
          </a:p>
        </p:txBody>
      </p:sp>
      <p:graphicFrame>
        <p:nvGraphicFramePr>
          <p:cNvPr id="8" name="Table 7"/>
          <p:cNvGraphicFramePr>
            <a:graphicFrameLocks noGrp="1"/>
          </p:cNvGraphicFramePr>
          <p:nvPr>
            <p:extLst>
              <p:ext uri="{D42A27DB-BD31-4B8C-83A1-F6EECF244321}">
                <p14:modId xmlns:p14="http://schemas.microsoft.com/office/powerpoint/2010/main" val="982754988"/>
              </p:ext>
            </p:extLst>
          </p:nvPr>
        </p:nvGraphicFramePr>
        <p:xfrm>
          <a:off x="1564529" y="1410766"/>
          <a:ext cx="9264524" cy="3064347"/>
        </p:xfrm>
        <a:graphic>
          <a:graphicData uri="http://schemas.openxmlformats.org/drawingml/2006/table">
            <a:tbl>
              <a:tblPr/>
              <a:tblGrid>
                <a:gridCol w="628901"/>
                <a:gridCol w="577161"/>
                <a:gridCol w="790831"/>
                <a:gridCol w="880291"/>
                <a:gridCol w="835561"/>
                <a:gridCol w="835561"/>
                <a:gridCol w="835561"/>
                <a:gridCol w="835561"/>
                <a:gridCol w="835561"/>
                <a:gridCol w="835561"/>
                <a:gridCol w="835561"/>
                <a:gridCol w="538413"/>
              </a:tblGrid>
              <a:tr h="340483">
                <a:tc>
                  <a:txBody>
                    <a:bodyPr/>
                    <a:lstStyle/>
                    <a:p>
                      <a:pPr algn="r" fontAlgn="b"/>
                      <a:endParaRPr lang="en-US" sz="1200" b="1" i="0" u="none" strike="noStrike" dirty="0">
                        <a:solidFill>
                          <a:srgbClr val="000000"/>
                        </a:solidFill>
                        <a:effectLst/>
                        <a:latin typeface="Arial" charset="0"/>
                        <a:ea typeface="Arial" charset="0"/>
                        <a:cs typeface="Arial" charset="0"/>
                      </a:endParaRPr>
                    </a:p>
                  </a:txBody>
                  <a:tcPr marL="17588" marR="17588" marT="17588" marB="0" anchor="ctr">
                    <a:lnL w="12700" cap="flat" cmpd="sng" algn="ctr">
                      <a:no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fontAlgn="b"/>
                      <a:r>
                        <a:rPr lang="nb-NO" sz="1200" b="1" i="0" u="none" strike="noStrike" dirty="0">
                          <a:solidFill>
                            <a:srgbClr val="000000"/>
                          </a:solidFill>
                          <a:effectLst/>
                          <a:latin typeface="Arial" charset="0"/>
                          <a:ea typeface="Arial" charset="0"/>
                          <a:cs typeface="Arial" charset="0"/>
                        </a:rPr>
                        <a:t>STD %</a:t>
                      </a:r>
                    </a:p>
                  </a:txBody>
                  <a:tcPr marL="17588" marR="17588" marT="17588"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D9D9D9"/>
                    </a:solidFill>
                  </a:tcPr>
                </a:tc>
                <a:tc>
                  <a:txBody>
                    <a:bodyPr/>
                    <a:lstStyle/>
                    <a:p>
                      <a:pPr algn="r" fontAlgn="b"/>
                      <a:r>
                        <a:rPr lang="en-US" sz="1200" b="1" i="0" u="none" strike="noStrike" dirty="0" smtClean="0">
                          <a:solidFill>
                            <a:srgbClr val="000000"/>
                          </a:solidFill>
                          <a:effectLst/>
                          <a:latin typeface="Arial" charset="0"/>
                          <a:ea typeface="Arial" charset="0"/>
                          <a:cs typeface="Arial" charset="0"/>
                        </a:rPr>
                        <a:t>PLAYER 1</a:t>
                      </a:r>
                      <a:endParaRPr lang="en-US" sz="1200" b="1" i="0" u="none" strike="noStrike" dirty="0">
                        <a:solidFill>
                          <a:srgbClr val="000000"/>
                        </a:solidFill>
                        <a:effectLst/>
                        <a:latin typeface="Arial" charset="0"/>
                        <a:ea typeface="Arial" charset="0"/>
                        <a:cs typeface="Arial" charset="0"/>
                      </a:endParaRPr>
                    </a:p>
                  </a:txBody>
                  <a:tcPr marL="17588" marR="17588" marT="17588"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en-US" sz="1200" b="1" i="0" u="none" strike="noStrike" dirty="0" smtClean="0">
                          <a:solidFill>
                            <a:srgbClr val="000000"/>
                          </a:solidFill>
                          <a:effectLst/>
                          <a:latin typeface="Arial" charset="0"/>
                          <a:ea typeface="Arial" charset="0"/>
                          <a:cs typeface="Arial" charset="0"/>
                        </a:rPr>
                        <a:t>PLAYER 2</a:t>
                      </a:r>
                      <a:endParaRPr lang="en-US" sz="1200" b="1" i="0" u="none" strike="noStrike" dirty="0">
                        <a:solidFill>
                          <a:srgbClr val="000000"/>
                        </a:solidFill>
                        <a:effectLst/>
                        <a:latin typeface="Arial" charset="0"/>
                        <a:ea typeface="Arial" charset="0"/>
                        <a:cs typeface="Arial" charset="0"/>
                      </a:endParaRPr>
                    </a:p>
                  </a:txBody>
                  <a:tcPr marL="17588" marR="17588" marT="17588"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en-US" sz="1200" b="1" i="0" u="none" strike="noStrike" dirty="0" smtClean="0">
                          <a:solidFill>
                            <a:srgbClr val="000000"/>
                          </a:solidFill>
                          <a:effectLst/>
                          <a:latin typeface="Arial" charset="0"/>
                          <a:ea typeface="Arial" charset="0"/>
                          <a:cs typeface="Arial" charset="0"/>
                        </a:rPr>
                        <a:t>PLAYER</a:t>
                      </a:r>
                      <a:r>
                        <a:rPr lang="en-US" sz="1200" b="1" i="0" u="none" strike="noStrike" baseline="0" dirty="0" smtClean="0">
                          <a:solidFill>
                            <a:srgbClr val="000000"/>
                          </a:solidFill>
                          <a:effectLst/>
                          <a:latin typeface="Arial" charset="0"/>
                          <a:ea typeface="Arial" charset="0"/>
                          <a:cs typeface="Arial" charset="0"/>
                        </a:rPr>
                        <a:t> 3</a:t>
                      </a:r>
                      <a:endParaRPr lang="en-US" sz="1200" b="1" i="0" u="none" strike="noStrike" dirty="0">
                        <a:solidFill>
                          <a:srgbClr val="000000"/>
                        </a:solidFill>
                        <a:effectLst/>
                        <a:latin typeface="Arial" charset="0"/>
                        <a:ea typeface="Arial" charset="0"/>
                        <a:cs typeface="Arial" charset="0"/>
                      </a:endParaRPr>
                    </a:p>
                  </a:txBody>
                  <a:tcPr marL="17588" marR="17588" marT="17588"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en-US" sz="1200" b="1" i="0" u="none" strike="noStrike" dirty="0" smtClean="0">
                          <a:solidFill>
                            <a:srgbClr val="000000"/>
                          </a:solidFill>
                          <a:effectLst/>
                          <a:latin typeface="Arial" charset="0"/>
                          <a:ea typeface="Arial" charset="0"/>
                          <a:cs typeface="Arial" charset="0"/>
                        </a:rPr>
                        <a:t>PLAYER 4</a:t>
                      </a:r>
                      <a:endParaRPr lang="en-US" sz="1200" b="1" i="0" u="none" strike="noStrike" dirty="0">
                        <a:solidFill>
                          <a:srgbClr val="000000"/>
                        </a:solidFill>
                        <a:effectLst/>
                        <a:latin typeface="Arial" charset="0"/>
                        <a:ea typeface="Arial" charset="0"/>
                        <a:cs typeface="Arial" charset="0"/>
                      </a:endParaRPr>
                    </a:p>
                  </a:txBody>
                  <a:tcPr marL="17588" marR="17588" marT="17588"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en-US" sz="1200" b="1" i="0" u="none" strike="noStrike" dirty="0" smtClean="0">
                          <a:solidFill>
                            <a:srgbClr val="000000"/>
                          </a:solidFill>
                          <a:effectLst/>
                          <a:latin typeface="Arial" charset="0"/>
                          <a:ea typeface="Arial" charset="0"/>
                          <a:cs typeface="Arial" charset="0"/>
                        </a:rPr>
                        <a:t>PLAYER 5</a:t>
                      </a:r>
                      <a:endParaRPr lang="en-US" sz="1200" b="1" i="0" u="none" strike="noStrike" dirty="0">
                        <a:solidFill>
                          <a:srgbClr val="000000"/>
                        </a:solidFill>
                        <a:effectLst/>
                        <a:latin typeface="Arial" charset="0"/>
                        <a:ea typeface="Arial" charset="0"/>
                        <a:cs typeface="Arial" charset="0"/>
                      </a:endParaRPr>
                    </a:p>
                  </a:txBody>
                  <a:tcPr marL="17588" marR="17588" marT="17588"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en-US" sz="1200" b="1" i="0" u="none" strike="noStrike" dirty="0" smtClean="0">
                          <a:solidFill>
                            <a:srgbClr val="000000"/>
                          </a:solidFill>
                          <a:effectLst/>
                          <a:latin typeface="Arial" charset="0"/>
                          <a:ea typeface="Arial" charset="0"/>
                          <a:cs typeface="Arial" charset="0"/>
                        </a:rPr>
                        <a:t>PLAYER 6</a:t>
                      </a:r>
                      <a:endParaRPr lang="en-US" sz="1200" b="1" i="0" u="none" strike="noStrike" dirty="0">
                        <a:solidFill>
                          <a:srgbClr val="000000"/>
                        </a:solidFill>
                        <a:effectLst/>
                        <a:latin typeface="Arial" charset="0"/>
                        <a:ea typeface="Arial" charset="0"/>
                        <a:cs typeface="Arial" charset="0"/>
                      </a:endParaRPr>
                    </a:p>
                  </a:txBody>
                  <a:tcPr marL="17588" marR="17588" marT="17588"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en-US" sz="1200" b="1" i="0" u="none" strike="noStrike" dirty="0" smtClean="0">
                          <a:solidFill>
                            <a:srgbClr val="000000"/>
                          </a:solidFill>
                          <a:effectLst/>
                          <a:latin typeface="Arial" charset="0"/>
                          <a:ea typeface="Arial" charset="0"/>
                          <a:cs typeface="Arial" charset="0"/>
                        </a:rPr>
                        <a:t>PLAYER 7</a:t>
                      </a:r>
                      <a:endParaRPr lang="en-US" sz="1200" b="1" i="0" u="none" strike="noStrike" dirty="0">
                        <a:solidFill>
                          <a:srgbClr val="000000"/>
                        </a:solidFill>
                        <a:effectLst/>
                        <a:latin typeface="Arial" charset="0"/>
                        <a:ea typeface="Arial" charset="0"/>
                        <a:cs typeface="Arial" charset="0"/>
                      </a:endParaRPr>
                    </a:p>
                  </a:txBody>
                  <a:tcPr marL="17588" marR="17588" marT="17588"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en-US" sz="1200" b="1" i="0" u="none" strike="noStrike" dirty="0" smtClean="0">
                          <a:solidFill>
                            <a:srgbClr val="000000"/>
                          </a:solidFill>
                          <a:effectLst/>
                          <a:latin typeface="Arial" charset="0"/>
                          <a:ea typeface="Arial" charset="0"/>
                          <a:cs typeface="Arial" charset="0"/>
                        </a:rPr>
                        <a:t>PLAYER 8</a:t>
                      </a:r>
                      <a:endParaRPr lang="en-US" sz="1200" b="1" i="0" u="none" strike="noStrike" dirty="0">
                        <a:solidFill>
                          <a:srgbClr val="000000"/>
                        </a:solidFill>
                        <a:effectLst/>
                        <a:latin typeface="Arial" charset="0"/>
                        <a:ea typeface="Arial" charset="0"/>
                        <a:cs typeface="Arial" charset="0"/>
                      </a:endParaRPr>
                    </a:p>
                  </a:txBody>
                  <a:tcPr marL="17588" marR="17588" marT="17588"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en-US" sz="1200" b="1" i="0" u="none" strike="noStrike" dirty="0" smtClean="0">
                          <a:solidFill>
                            <a:srgbClr val="000000"/>
                          </a:solidFill>
                          <a:effectLst/>
                          <a:latin typeface="Arial" charset="0"/>
                          <a:ea typeface="Arial" charset="0"/>
                          <a:cs typeface="Arial" charset="0"/>
                        </a:rPr>
                        <a:t>PLAYER 9</a:t>
                      </a:r>
                      <a:endParaRPr lang="en-US" sz="1200" b="1" i="0" u="none" strike="noStrike" dirty="0">
                        <a:solidFill>
                          <a:srgbClr val="000000"/>
                        </a:solidFill>
                        <a:effectLst/>
                        <a:latin typeface="Arial" charset="0"/>
                        <a:ea typeface="Arial" charset="0"/>
                        <a:cs typeface="Arial" charset="0"/>
                      </a:endParaRPr>
                    </a:p>
                  </a:txBody>
                  <a:tcPr marL="17588" marR="17588" marT="17588"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en-US" sz="1200" b="1" i="0" u="none" strike="noStrike" dirty="0">
                          <a:solidFill>
                            <a:srgbClr val="000000"/>
                          </a:solidFill>
                          <a:effectLst/>
                          <a:latin typeface="Arial" charset="0"/>
                          <a:ea typeface="Arial" charset="0"/>
                          <a:cs typeface="Arial" charset="0"/>
                        </a:rPr>
                        <a:t>AVG</a:t>
                      </a:r>
                    </a:p>
                  </a:txBody>
                  <a:tcPr marL="17588" marR="17588" marT="17588" marB="0" anchor="ctr">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r>
              <a:tr h="340483">
                <a:tc>
                  <a:txBody>
                    <a:bodyPr/>
                    <a:lstStyle/>
                    <a:p>
                      <a:pPr algn="r" fontAlgn="b"/>
                      <a:r>
                        <a:rPr lang="en-US" sz="1200" b="1" i="0" u="none" strike="noStrike" dirty="0" smtClean="0">
                          <a:solidFill>
                            <a:srgbClr val="000000"/>
                          </a:solidFill>
                          <a:effectLst/>
                          <a:latin typeface="Arial" charset="0"/>
                          <a:ea typeface="Arial" charset="0"/>
                          <a:cs typeface="Arial" charset="0"/>
                        </a:rPr>
                        <a:t>GOAL</a:t>
                      </a:r>
                      <a:endParaRPr lang="en-US" sz="1200" b="1" i="0" u="none" strike="noStrike" dirty="0">
                        <a:solidFill>
                          <a:srgbClr val="000000"/>
                        </a:solidFill>
                        <a:effectLst/>
                        <a:latin typeface="Arial" charset="0"/>
                        <a:ea typeface="Arial" charset="0"/>
                        <a:cs typeface="Arial" charset="0"/>
                      </a:endParaRP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pt-BR" sz="1200" b="0" i="0" u="none" strike="noStrike">
                          <a:solidFill>
                            <a:srgbClr val="000000"/>
                          </a:solidFill>
                          <a:effectLst/>
                          <a:latin typeface="Arial" charset="0"/>
                          <a:ea typeface="Arial" charset="0"/>
                          <a:cs typeface="Arial" charset="0"/>
                        </a:rPr>
                        <a:t>16%</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E7E6E6"/>
                    </a:solidFill>
                  </a:tcPr>
                </a:tc>
                <a:tc>
                  <a:txBody>
                    <a:bodyPr/>
                    <a:lstStyle/>
                    <a:p>
                      <a:pPr algn="r" fontAlgn="b"/>
                      <a:r>
                        <a:rPr lang="pt-BR" sz="1200" b="0" i="0" u="none" strike="noStrike">
                          <a:solidFill>
                            <a:srgbClr val="000000"/>
                          </a:solidFill>
                          <a:effectLst/>
                          <a:latin typeface="Arial" charset="0"/>
                          <a:ea typeface="Arial" charset="0"/>
                          <a:cs typeface="Arial" charset="0"/>
                        </a:rPr>
                        <a:t>-3%</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pt-BR" sz="1200" b="0" i="0" u="none" strike="noStrike" dirty="0">
                          <a:solidFill>
                            <a:srgbClr val="000000"/>
                          </a:solidFill>
                          <a:effectLst/>
                          <a:latin typeface="Arial" charset="0"/>
                          <a:ea typeface="Arial" charset="0"/>
                          <a:cs typeface="Arial" charset="0"/>
                        </a:rPr>
                        <a:t>41%</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s-IS" sz="1200" b="0" i="0" u="none" strike="noStrike">
                          <a:solidFill>
                            <a:srgbClr val="000000"/>
                          </a:solidFill>
                          <a:effectLst/>
                          <a:latin typeface="Arial" charset="0"/>
                          <a:ea typeface="Arial" charset="0"/>
                          <a:cs typeface="Arial" charset="0"/>
                        </a:rPr>
                        <a:t>225%</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t-IT" sz="1200" b="0" i="0" u="none" strike="noStrike">
                          <a:solidFill>
                            <a:srgbClr val="000000"/>
                          </a:solidFill>
                          <a:effectLst/>
                          <a:latin typeface="Arial" charset="0"/>
                          <a:ea typeface="Arial" charset="0"/>
                          <a:cs typeface="Arial" charset="0"/>
                        </a:rPr>
                        <a:t>-89%</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0000"/>
                    </a:solidFill>
                  </a:tcPr>
                </a:tc>
                <a:tc>
                  <a:txBody>
                    <a:bodyPr/>
                    <a:lstStyle/>
                    <a:p>
                      <a:pPr algn="r" fontAlgn="b"/>
                      <a:r>
                        <a:rPr lang="is-IS" sz="1200" b="0" i="0" u="none" strike="noStrike">
                          <a:solidFill>
                            <a:srgbClr val="000000"/>
                          </a:solidFill>
                          <a:effectLst/>
                          <a:latin typeface="Arial" charset="0"/>
                          <a:ea typeface="Arial" charset="0"/>
                          <a:cs typeface="Arial" charset="0"/>
                        </a:rPr>
                        <a:t>225%</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pt-BR" sz="1200" b="0" i="0" u="none" strike="noStrike">
                          <a:solidFill>
                            <a:srgbClr val="000000"/>
                          </a:solidFill>
                          <a:effectLst/>
                          <a:latin typeface="Arial" charset="0"/>
                          <a:ea typeface="Arial" charset="0"/>
                          <a:cs typeface="Arial" charset="0"/>
                        </a:rPr>
                        <a:t>30%</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pt-BR" sz="1200" b="0" i="0" u="none" strike="noStrike">
                          <a:solidFill>
                            <a:srgbClr val="000000"/>
                          </a:solidFill>
                          <a:effectLst/>
                          <a:latin typeface="Arial" charset="0"/>
                          <a:ea typeface="Arial" charset="0"/>
                          <a:cs typeface="Arial" charset="0"/>
                        </a:rPr>
                        <a:t>257%</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t-IT" sz="1200" b="0" i="0" u="none" strike="noStrike">
                          <a:solidFill>
                            <a:srgbClr val="000000"/>
                          </a:solidFill>
                          <a:effectLst/>
                          <a:latin typeface="Arial" charset="0"/>
                          <a:ea typeface="Arial" charset="0"/>
                          <a:cs typeface="Arial" charset="0"/>
                        </a:rPr>
                        <a:t>54%</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cs-CZ" sz="1200" b="0" i="0" u="none" strike="noStrike">
                          <a:solidFill>
                            <a:srgbClr val="000000"/>
                          </a:solidFill>
                          <a:effectLst/>
                          <a:latin typeface="Arial" charset="0"/>
                          <a:ea typeface="Arial" charset="0"/>
                          <a:cs typeface="Arial" charset="0"/>
                        </a:rPr>
                        <a:t>149%</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pt-BR" sz="1200" b="0" i="0" u="none" strike="noStrike" dirty="0">
                          <a:solidFill>
                            <a:srgbClr val="000000"/>
                          </a:solidFill>
                          <a:effectLst/>
                          <a:latin typeface="Arial" charset="0"/>
                          <a:ea typeface="Arial" charset="0"/>
                          <a:cs typeface="Arial" charset="0"/>
                        </a:rPr>
                        <a:t>99%</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r>
              <a:tr h="340483">
                <a:tc>
                  <a:txBody>
                    <a:bodyPr/>
                    <a:lstStyle/>
                    <a:p>
                      <a:pPr algn="r" fontAlgn="b"/>
                      <a:r>
                        <a:rPr lang="en-US" sz="1200" b="1" i="0" u="none" strike="noStrike" dirty="0" smtClean="0">
                          <a:solidFill>
                            <a:srgbClr val="000000"/>
                          </a:solidFill>
                          <a:effectLst/>
                          <a:latin typeface="Arial" charset="0"/>
                          <a:ea typeface="Arial" charset="0"/>
                          <a:cs typeface="Arial" charset="0"/>
                        </a:rPr>
                        <a:t>GPG</a:t>
                      </a:r>
                      <a:endParaRPr lang="en-US" sz="1200" b="1" i="0" u="none" strike="noStrike" dirty="0">
                        <a:solidFill>
                          <a:srgbClr val="000000"/>
                        </a:solidFill>
                        <a:effectLst/>
                        <a:latin typeface="Arial" charset="0"/>
                        <a:ea typeface="Arial" charset="0"/>
                        <a:cs typeface="Arial" charset="0"/>
                      </a:endParaRP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pt-BR" sz="1200" b="0" i="0" u="none" strike="noStrike">
                          <a:solidFill>
                            <a:srgbClr val="000000"/>
                          </a:solidFill>
                          <a:effectLst/>
                          <a:latin typeface="Arial" charset="0"/>
                          <a:ea typeface="Arial" charset="0"/>
                          <a:cs typeface="Arial" charset="0"/>
                        </a:rPr>
                        <a:t>10%</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E7E6E6"/>
                    </a:solidFill>
                  </a:tcPr>
                </a:tc>
                <a:tc>
                  <a:txBody>
                    <a:bodyPr/>
                    <a:lstStyle/>
                    <a:p>
                      <a:pPr algn="r" fontAlgn="b"/>
                      <a:r>
                        <a:rPr lang="is-IS" sz="1200" b="0" i="0" u="none" strike="noStrike">
                          <a:solidFill>
                            <a:srgbClr val="000000"/>
                          </a:solidFill>
                          <a:effectLst/>
                          <a:latin typeface="Arial" charset="0"/>
                          <a:ea typeface="Arial" charset="0"/>
                          <a:cs typeface="Arial" charset="0"/>
                        </a:rPr>
                        <a:t>-20%</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0000"/>
                    </a:solidFill>
                  </a:tcPr>
                </a:tc>
                <a:tc>
                  <a:txBody>
                    <a:bodyPr/>
                    <a:lstStyle/>
                    <a:p>
                      <a:pPr algn="r" fontAlgn="b"/>
                      <a:r>
                        <a:rPr lang="is-IS" sz="1200" b="0" i="0" u="none" strike="noStrike">
                          <a:solidFill>
                            <a:srgbClr val="000000"/>
                          </a:solidFill>
                          <a:effectLst/>
                          <a:latin typeface="Arial" charset="0"/>
                          <a:ea typeface="Arial" charset="0"/>
                          <a:cs typeface="Arial" charset="0"/>
                        </a:rPr>
                        <a:t>20%</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cs-CZ" sz="1200" b="0" i="0" u="none" strike="noStrike">
                          <a:solidFill>
                            <a:srgbClr val="000000"/>
                          </a:solidFill>
                          <a:effectLst/>
                          <a:latin typeface="Arial" charset="0"/>
                          <a:ea typeface="Arial" charset="0"/>
                          <a:cs typeface="Arial" charset="0"/>
                        </a:rPr>
                        <a:t>149%</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pt-BR" sz="1200" b="0" i="0" u="none" strike="noStrike">
                          <a:solidFill>
                            <a:srgbClr val="000000"/>
                          </a:solidFill>
                          <a:effectLst/>
                          <a:latin typeface="Arial" charset="0"/>
                          <a:ea typeface="Arial" charset="0"/>
                          <a:cs typeface="Arial" charset="0"/>
                        </a:rPr>
                        <a:t>-91%</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0000"/>
                    </a:solidFill>
                  </a:tcPr>
                </a:tc>
                <a:tc>
                  <a:txBody>
                    <a:bodyPr/>
                    <a:lstStyle/>
                    <a:p>
                      <a:pPr algn="r" fontAlgn="b"/>
                      <a:r>
                        <a:rPr lang="pt-BR" sz="1200" b="0" i="0" u="none" strike="noStrike">
                          <a:solidFill>
                            <a:srgbClr val="000000"/>
                          </a:solidFill>
                          <a:effectLst/>
                          <a:latin typeface="Arial" charset="0"/>
                          <a:ea typeface="Arial" charset="0"/>
                          <a:cs typeface="Arial" charset="0"/>
                        </a:rPr>
                        <a:t>188%</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pt-BR" sz="1200" b="0" i="0" u="none" strike="noStrike">
                          <a:solidFill>
                            <a:srgbClr val="000000"/>
                          </a:solidFill>
                          <a:effectLst/>
                          <a:latin typeface="Arial" charset="0"/>
                          <a:ea typeface="Arial" charset="0"/>
                          <a:cs typeface="Arial" charset="0"/>
                        </a:rPr>
                        <a:t>17%</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s-IS" sz="1200" b="0" i="0" u="none" strike="noStrike">
                          <a:solidFill>
                            <a:srgbClr val="000000"/>
                          </a:solidFill>
                          <a:effectLst/>
                          <a:latin typeface="Arial" charset="0"/>
                          <a:ea typeface="Arial" charset="0"/>
                          <a:cs typeface="Arial" charset="0"/>
                        </a:rPr>
                        <a:t>223%</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pt-BR" sz="1200" b="0" i="0" u="none" strike="noStrike">
                          <a:solidFill>
                            <a:srgbClr val="000000"/>
                          </a:solidFill>
                          <a:effectLst/>
                          <a:latin typeface="Arial" charset="0"/>
                          <a:ea typeface="Arial" charset="0"/>
                          <a:cs typeface="Arial" charset="0"/>
                        </a:rPr>
                        <a:t>38%</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pt-BR" sz="1200" b="0" i="0" u="none" strike="noStrike">
                          <a:solidFill>
                            <a:srgbClr val="000000"/>
                          </a:solidFill>
                          <a:effectLst/>
                          <a:latin typeface="Arial" charset="0"/>
                          <a:ea typeface="Arial" charset="0"/>
                          <a:cs typeface="Arial" charset="0"/>
                        </a:rPr>
                        <a:t>93%</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s-IS" sz="1200" b="0" i="0" u="none" strike="noStrike" dirty="0">
                          <a:solidFill>
                            <a:srgbClr val="000000"/>
                          </a:solidFill>
                          <a:effectLst/>
                          <a:latin typeface="Arial" charset="0"/>
                          <a:ea typeface="Arial" charset="0"/>
                          <a:cs typeface="Arial" charset="0"/>
                        </a:rPr>
                        <a:t>68%</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r>
              <a:tr h="340483">
                <a:tc>
                  <a:txBody>
                    <a:bodyPr/>
                    <a:lstStyle/>
                    <a:p>
                      <a:pPr algn="r" fontAlgn="b"/>
                      <a:r>
                        <a:rPr lang="en-US" sz="1200" b="1" i="0" u="none" strike="noStrike" dirty="0" smtClean="0">
                          <a:solidFill>
                            <a:srgbClr val="000000"/>
                          </a:solidFill>
                          <a:effectLst/>
                          <a:latin typeface="Arial" charset="0"/>
                          <a:ea typeface="Arial" charset="0"/>
                          <a:cs typeface="Arial" charset="0"/>
                        </a:rPr>
                        <a:t>ASSIST</a:t>
                      </a:r>
                      <a:endParaRPr lang="en-US" sz="1200" b="1" i="0" u="none" strike="noStrike" dirty="0">
                        <a:solidFill>
                          <a:srgbClr val="000000"/>
                        </a:solidFill>
                        <a:effectLst/>
                        <a:latin typeface="Arial" charset="0"/>
                        <a:ea typeface="Arial" charset="0"/>
                        <a:cs typeface="Arial" charset="0"/>
                      </a:endParaRP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it-IT" sz="1200" b="0" i="0" u="none" strike="noStrike">
                          <a:solidFill>
                            <a:srgbClr val="000000"/>
                          </a:solidFill>
                          <a:effectLst/>
                          <a:latin typeface="Arial" charset="0"/>
                          <a:ea typeface="Arial" charset="0"/>
                          <a:cs typeface="Arial" charset="0"/>
                        </a:rPr>
                        <a:t>45%</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E7E6E6"/>
                    </a:solidFill>
                  </a:tcPr>
                </a:tc>
                <a:tc>
                  <a:txBody>
                    <a:bodyPr/>
                    <a:lstStyle/>
                    <a:p>
                      <a:pPr algn="r" fontAlgn="b"/>
                      <a:r>
                        <a:rPr lang="it-IT" sz="1200" b="0" i="0" u="none" strike="noStrike" dirty="0">
                          <a:solidFill>
                            <a:srgbClr val="000000"/>
                          </a:solidFill>
                          <a:effectLst/>
                          <a:latin typeface="Arial" charset="0"/>
                          <a:ea typeface="Arial" charset="0"/>
                          <a:cs typeface="Arial" charset="0"/>
                        </a:rPr>
                        <a:t>584%</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pt-BR" sz="1200" b="0" i="0" u="none" strike="noStrike">
                          <a:solidFill>
                            <a:srgbClr val="000000"/>
                          </a:solidFill>
                          <a:effectLst/>
                          <a:latin typeface="Arial" charset="0"/>
                          <a:ea typeface="Arial" charset="0"/>
                          <a:cs typeface="Arial" charset="0"/>
                        </a:rPr>
                        <a:t>69%</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t-IT" sz="1200" b="0" i="0" u="none" strike="noStrike">
                          <a:solidFill>
                            <a:srgbClr val="000000"/>
                          </a:solidFill>
                          <a:effectLst/>
                          <a:latin typeface="Arial" charset="0"/>
                          <a:ea typeface="Arial" charset="0"/>
                          <a:cs typeface="Arial" charset="0"/>
                        </a:rPr>
                        <a:t>44%</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is-IS" sz="1200" b="0" i="0" u="none" strike="noStrike">
                          <a:solidFill>
                            <a:srgbClr val="000000"/>
                          </a:solidFill>
                          <a:effectLst/>
                          <a:latin typeface="Arial" charset="0"/>
                          <a:ea typeface="Arial" charset="0"/>
                          <a:cs typeface="Arial" charset="0"/>
                        </a:rPr>
                        <a:t>24%</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is-IS" sz="1200" b="0" i="0" u="none" strike="noStrike" dirty="0">
                          <a:solidFill>
                            <a:srgbClr val="000000"/>
                          </a:solidFill>
                          <a:effectLst/>
                          <a:latin typeface="Arial" charset="0"/>
                          <a:ea typeface="Arial" charset="0"/>
                          <a:cs typeface="Arial" charset="0"/>
                        </a:rPr>
                        <a:t>213%</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s-IS" sz="1200" b="0" i="0" u="none" strike="noStrike" dirty="0">
                          <a:solidFill>
                            <a:srgbClr val="000000"/>
                          </a:solidFill>
                          <a:effectLst/>
                          <a:latin typeface="Arial" charset="0"/>
                          <a:ea typeface="Arial" charset="0"/>
                          <a:cs typeface="Arial" charset="0"/>
                        </a:rPr>
                        <a:t>424%</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s-IS" sz="1200" b="0" i="0" u="none" strike="noStrike">
                          <a:solidFill>
                            <a:srgbClr val="000000"/>
                          </a:solidFill>
                          <a:effectLst/>
                          <a:latin typeface="Arial" charset="0"/>
                          <a:ea typeface="Arial" charset="0"/>
                          <a:cs typeface="Arial" charset="0"/>
                        </a:rPr>
                        <a:t>137%</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pt-BR" sz="1200" b="0" i="0" u="none" strike="noStrike">
                          <a:solidFill>
                            <a:srgbClr val="000000"/>
                          </a:solidFill>
                          <a:effectLst/>
                          <a:latin typeface="Arial" charset="0"/>
                          <a:ea typeface="Arial" charset="0"/>
                          <a:cs typeface="Arial" charset="0"/>
                        </a:rPr>
                        <a:t>517%</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s-IS" sz="1200" b="0" i="0" u="none" strike="noStrike">
                          <a:solidFill>
                            <a:srgbClr val="000000"/>
                          </a:solidFill>
                          <a:effectLst/>
                          <a:latin typeface="Arial" charset="0"/>
                          <a:ea typeface="Arial" charset="0"/>
                          <a:cs typeface="Arial" charset="0"/>
                        </a:rPr>
                        <a:t>182%</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s-IS" sz="1200" b="0" i="0" u="none" strike="noStrike" dirty="0">
                          <a:solidFill>
                            <a:srgbClr val="000000"/>
                          </a:solidFill>
                          <a:effectLst/>
                          <a:latin typeface="Arial" charset="0"/>
                          <a:ea typeface="Arial" charset="0"/>
                          <a:cs typeface="Arial" charset="0"/>
                        </a:rPr>
                        <a:t>244%</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FF00"/>
                    </a:solidFill>
                  </a:tcPr>
                </a:tc>
              </a:tr>
              <a:tr h="340483">
                <a:tc>
                  <a:txBody>
                    <a:bodyPr/>
                    <a:lstStyle/>
                    <a:p>
                      <a:pPr algn="r" fontAlgn="b"/>
                      <a:r>
                        <a:rPr lang="en-US" sz="1200" b="1" i="0" u="none" strike="noStrike" dirty="0" smtClean="0">
                          <a:solidFill>
                            <a:srgbClr val="000000"/>
                          </a:solidFill>
                          <a:effectLst/>
                          <a:latin typeface="Arial" charset="0"/>
                          <a:ea typeface="Arial" charset="0"/>
                          <a:cs typeface="Arial" charset="0"/>
                        </a:rPr>
                        <a:t>APG</a:t>
                      </a:r>
                      <a:endParaRPr lang="en-US" sz="1200" b="1" i="0" u="none" strike="noStrike" dirty="0">
                        <a:solidFill>
                          <a:srgbClr val="000000"/>
                        </a:solidFill>
                        <a:effectLst/>
                        <a:latin typeface="Arial" charset="0"/>
                        <a:ea typeface="Arial" charset="0"/>
                        <a:cs typeface="Arial" charset="0"/>
                      </a:endParaRP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it-IT" sz="1200" b="0" i="0" u="none" strike="noStrike">
                          <a:solidFill>
                            <a:srgbClr val="000000"/>
                          </a:solidFill>
                          <a:effectLst/>
                          <a:latin typeface="Arial" charset="0"/>
                          <a:ea typeface="Arial" charset="0"/>
                          <a:cs typeface="Arial" charset="0"/>
                        </a:rPr>
                        <a:t>34%</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E7E6E6"/>
                    </a:solidFill>
                  </a:tcPr>
                </a:tc>
                <a:tc>
                  <a:txBody>
                    <a:bodyPr/>
                    <a:lstStyle/>
                    <a:p>
                      <a:pPr algn="r" fontAlgn="b"/>
                      <a:r>
                        <a:rPr lang="pt-BR" sz="1200" b="0" i="0" u="none" strike="noStrike">
                          <a:solidFill>
                            <a:srgbClr val="000000"/>
                          </a:solidFill>
                          <a:effectLst/>
                          <a:latin typeface="Arial" charset="0"/>
                          <a:ea typeface="Arial" charset="0"/>
                          <a:cs typeface="Arial" charset="0"/>
                        </a:rPr>
                        <a:t>418%</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t-IT" sz="1200" b="0" i="0" u="none" strike="noStrike">
                          <a:solidFill>
                            <a:srgbClr val="000000"/>
                          </a:solidFill>
                          <a:effectLst/>
                          <a:latin typeface="Arial" charset="0"/>
                          <a:ea typeface="Arial" charset="0"/>
                          <a:cs typeface="Arial" charset="0"/>
                        </a:rPr>
                        <a:t>25%</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pt-BR" sz="1200" b="0" i="0" u="none" strike="noStrike">
                          <a:solidFill>
                            <a:srgbClr val="000000"/>
                          </a:solidFill>
                          <a:effectLst/>
                          <a:latin typeface="Arial" charset="0"/>
                          <a:ea typeface="Arial" charset="0"/>
                          <a:cs typeface="Arial" charset="0"/>
                        </a:rPr>
                        <a:t>8%</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pt-BR" sz="1200" b="0" i="0" u="none" strike="noStrike">
                          <a:solidFill>
                            <a:srgbClr val="000000"/>
                          </a:solidFill>
                          <a:effectLst/>
                          <a:latin typeface="Arial" charset="0"/>
                          <a:ea typeface="Arial" charset="0"/>
                          <a:cs typeface="Arial" charset="0"/>
                        </a:rPr>
                        <a:t>-1%</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pt-BR" sz="1200" b="0" i="0" u="none" strike="noStrike">
                          <a:solidFill>
                            <a:srgbClr val="000000"/>
                          </a:solidFill>
                          <a:effectLst/>
                          <a:latin typeface="Arial" charset="0"/>
                          <a:ea typeface="Arial" charset="0"/>
                          <a:cs typeface="Arial" charset="0"/>
                        </a:rPr>
                        <a:t>191%</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t-IT" sz="1200" b="0" i="0" u="none" strike="noStrike" dirty="0">
                          <a:solidFill>
                            <a:srgbClr val="000000"/>
                          </a:solidFill>
                          <a:effectLst/>
                          <a:latin typeface="Arial" charset="0"/>
                          <a:ea typeface="Arial" charset="0"/>
                          <a:cs typeface="Arial" charset="0"/>
                        </a:rPr>
                        <a:t>355%</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s-IS" sz="1200" b="0" i="0" u="none" strike="noStrike">
                          <a:solidFill>
                            <a:srgbClr val="000000"/>
                          </a:solidFill>
                          <a:effectLst/>
                          <a:latin typeface="Arial" charset="0"/>
                          <a:ea typeface="Arial" charset="0"/>
                          <a:cs typeface="Arial" charset="0"/>
                        </a:rPr>
                        <a:t>114%</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s-IS" sz="1200" b="0" i="0" u="none" strike="noStrike">
                          <a:solidFill>
                            <a:srgbClr val="000000"/>
                          </a:solidFill>
                          <a:effectLst/>
                          <a:latin typeface="Arial" charset="0"/>
                          <a:ea typeface="Arial" charset="0"/>
                          <a:cs typeface="Arial" charset="0"/>
                        </a:rPr>
                        <a:t>442%</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s-IS" sz="1200" b="0" i="0" u="none" strike="noStrike">
                          <a:solidFill>
                            <a:srgbClr val="000000"/>
                          </a:solidFill>
                          <a:effectLst/>
                          <a:latin typeface="Arial" charset="0"/>
                          <a:ea typeface="Arial" charset="0"/>
                          <a:cs typeface="Arial" charset="0"/>
                        </a:rPr>
                        <a:t>116%</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pt-BR" sz="1200" b="0" i="0" u="none" strike="noStrike" dirty="0">
                          <a:solidFill>
                            <a:srgbClr val="000000"/>
                          </a:solidFill>
                          <a:effectLst/>
                          <a:latin typeface="Arial" charset="0"/>
                          <a:ea typeface="Arial" charset="0"/>
                          <a:cs typeface="Arial" charset="0"/>
                        </a:rPr>
                        <a:t>186%</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r>
              <a:tr h="340483">
                <a:tc>
                  <a:txBody>
                    <a:bodyPr/>
                    <a:lstStyle/>
                    <a:p>
                      <a:pPr algn="r" fontAlgn="b"/>
                      <a:r>
                        <a:rPr lang="en-US" sz="1200" b="1" i="0" u="none" strike="noStrike" dirty="0" smtClean="0">
                          <a:solidFill>
                            <a:srgbClr val="000000"/>
                          </a:solidFill>
                          <a:effectLst/>
                          <a:latin typeface="Arial" charset="0"/>
                          <a:ea typeface="Arial" charset="0"/>
                          <a:cs typeface="Arial" charset="0"/>
                        </a:rPr>
                        <a:t>BLOCK</a:t>
                      </a:r>
                      <a:endParaRPr lang="en-US" sz="1200" b="1" i="0" u="none" strike="noStrike" dirty="0">
                        <a:solidFill>
                          <a:srgbClr val="000000"/>
                        </a:solidFill>
                        <a:effectLst/>
                        <a:latin typeface="Arial" charset="0"/>
                        <a:ea typeface="Arial" charset="0"/>
                        <a:cs typeface="Arial" charset="0"/>
                      </a:endParaRP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is-IS" sz="1200" b="0" i="0" u="none" strike="noStrike">
                          <a:solidFill>
                            <a:srgbClr val="000000"/>
                          </a:solidFill>
                          <a:effectLst/>
                          <a:latin typeface="Arial" charset="0"/>
                          <a:ea typeface="Arial" charset="0"/>
                          <a:cs typeface="Arial" charset="0"/>
                        </a:rPr>
                        <a:t>22%</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E7E6E6"/>
                    </a:solidFill>
                  </a:tcPr>
                </a:tc>
                <a:tc>
                  <a:txBody>
                    <a:bodyPr/>
                    <a:lstStyle/>
                    <a:p>
                      <a:pPr algn="r" fontAlgn="b"/>
                      <a:r>
                        <a:rPr lang="is-IS" sz="1200" b="0" i="0" u="none" strike="noStrike">
                          <a:solidFill>
                            <a:srgbClr val="000000"/>
                          </a:solidFill>
                          <a:effectLst/>
                          <a:latin typeface="Arial" charset="0"/>
                          <a:ea typeface="Arial" charset="0"/>
                          <a:cs typeface="Arial" charset="0"/>
                        </a:rPr>
                        <a:t>245%</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pt-BR" sz="1200" b="0" i="0" u="none" strike="noStrike">
                          <a:solidFill>
                            <a:srgbClr val="000000"/>
                          </a:solidFill>
                          <a:effectLst/>
                          <a:latin typeface="Arial" charset="0"/>
                          <a:ea typeface="Arial" charset="0"/>
                          <a:cs typeface="Arial" charset="0"/>
                        </a:rPr>
                        <a:t>130%</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t-IT" sz="1200" b="0" i="0" u="none" strike="noStrike">
                          <a:solidFill>
                            <a:srgbClr val="000000"/>
                          </a:solidFill>
                          <a:effectLst/>
                          <a:latin typeface="Arial" charset="0"/>
                          <a:ea typeface="Arial" charset="0"/>
                          <a:cs typeface="Arial" charset="0"/>
                        </a:rPr>
                        <a:t>44%</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s-IS" sz="1200" b="0" i="0" u="none" strike="noStrike">
                          <a:solidFill>
                            <a:srgbClr val="000000"/>
                          </a:solidFill>
                          <a:effectLst/>
                          <a:latin typeface="Arial" charset="0"/>
                          <a:ea typeface="Arial" charset="0"/>
                          <a:cs typeface="Arial" charset="0"/>
                        </a:rPr>
                        <a:t>73%</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cs-CZ" sz="1200" b="0" i="0" u="none" strike="noStrike">
                          <a:solidFill>
                            <a:srgbClr val="000000"/>
                          </a:solidFill>
                          <a:effectLst/>
                          <a:latin typeface="Arial" charset="0"/>
                          <a:ea typeface="Arial" charset="0"/>
                          <a:cs typeface="Arial" charset="0"/>
                        </a:rPr>
                        <a:t>149%</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t-IT" sz="1200" b="0" i="0" u="none" strike="noStrike">
                          <a:solidFill>
                            <a:srgbClr val="000000"/>
                          </a:solidFill>
                          <a:effectLst/>
                          <a:latin typeface="Arial" charset="0"/>
                          <a:ea typeface="Arial" charset="0"/>
                          <a:cs typeface="Arial" charset="0"/>
                        </a:rPr>
                        <a:t>475%</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pt-BR" sz="1200" b="0" i="0" u="none" strike="noStrike">
                          <a:solidFill>
                            <a:srgbClr val="000000"/>
                          </a:solidFill>
                          <a:effectLst/>
                          <a:latin typeface="Arial" charset="0"/>
                          <a:ea typeface="Arial" charset="0"/>
                          <a:cs typeface="Arial" charset="0"/>
                        </a:rPr>
                        <a:t>561%</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pt-BR" sz="1200" b="0" i="0" u="none" strike="noStrike" dirty="0">
                          <a:solidFill>
                            <a:srgbClr val="000000"/>
                          </a:solidFill>
                          <a:effectLst/>
                          <a:latin typeface="Arial" charset="0"/>
                          <a:ea typeface="Arial" charset="0"/>
                          <a:cs typeface="Arial" charset="0"/>
                        </a:rPr>
                        <a:t>130%</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s-IS" sz="1200" b="0" i="0" u="none" strike="noStrike" dirty="0">
                          <a:solidFill>
                            <a:srgbClr val="000000"/>
                          </a:solidFill>
                          <a:effectLst/>
                          <a:latin typeface="Arial" charset="0"/>
                          <a:ea typeface="Arial" charset="0"/>
                          <a:cs typeface="Arial" charset="0"/>
                        </a:rPr>
                        <a:t>245%</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s-IS" sz="1200" b="0" i="0" u="none" strike="noStrike" dirty="0">
                          <a:solidFill>
                            <a:srgbClr val="000000"/>
                          </a:solidFill>
                          <a:effectLst/>
                          <a:latin typeface="Arial" charset="0"/>
                          <a:ea typeface="Arial" charset="0"/>
                          <a:cs typeface="Arial" charset="0"/>
                        </a:rPr>
                        <a:t>228%</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FF00"/>
                    </a:solidFill>
                  </a:tcPr>
                </a:tc>
              </a:tr>
              <a:tr h="340483">
                <a:tc>
                  <a:txBody>
                    <a:bodyPr/>
                    <a:lstStyle/>
                    <a:p>
                      <a:pPr algn="r" fontAlgn="b"/>
                      <a:r>
                        <a:rPr lang="en-US" sz="1200" b="1" i="0" u="none" strike="noStrike" dirty="0" smtClean="0">
                          <a:solidFill>
                            <a:srgbClr val="000000"/>
                          </a:solidFill>
                          <a:effectLst/>
                          <a:latin typeface="Arial" charset="0"/>
                          <a:ea typeface="Arial" charset="0"/>
                          <a:cs typeface="Arial" charset="0"/>
                        </a:rPr>
                        <a:t>BPG</a:t>
                      </a:r>
                      <a:endParaRPr lang="en-US" sz="1200" b="1" i="0" u="none" strike="noStrike" dirty="0">
                        <a:solidFill>
                          <a:srgbClr val="000000"/>
                        </a:solidFill>
                        <a:effectLst/>
                        <a:latin typeface="Arial" charset="0"/>
                        <a:ea typeface="Arial" charset="0"/>
                        <a:cs typeface="Arial" charset="0"/>
                      </a:endParaRP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pt-BR" sz="1200" b="0" i="0" u="none" strike="noStrike">
                          <a:solidFill>
                            <a:srgbClr val="000000"/>
                          </a:solidFill>
                          <a:effectLst/>
                          <a:latin typeface="Arial" charset="0"/>
                          <a:ea typeface="Arial" charset="0"/>
                          <a:cs typeface="Arial" charset="0"/>
                        </a:rPr>
                        <a:t>16%</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E7E6E6"/>
                    </a:solidFill>
                  </a:tcPr>
                </a:tc>
                <a:tc>
                  <a:txBody>
                    <a:bodyPr/>
                    <a:lstStyle/>
                    <a:p>
                      <a:pPr algn="r" fontAlgn="b"/>
                      <a:r>
                        <a:rPr lang="is-IS" sz="1200" b="0" i="0" u="none" strike="noStrike">
                          <a:solidFill>
                            <a:srgbClr val="000000"/>
                          </a:solidFill>
                          <a:effectLst/>
                          <a:latin typeface="Arial" charset="0"/>
                          <a:ea typeface="Arial" charset="0"/>
                          <a:cs typeface="Arial" charset="0"/>
                        </a:rPr>
                        <a:t>209%</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cs-CZ" sz="1200" b="0" i="0" u="none" strike="noStrike">
                          <a:solidFill>
                            <a:srgbClr val="000000"/>
                          </a:solidFill>
                          <a:effectLst/>
                          <a:latin typeface="Arial" charset="0"/>
                          <a:ea typeface="Arial" charset="0"/>
                          <a:cs typeface="Arial" charset="0"/>
                        </a:rPr>
                        <a:t>121%</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pt-BR" sz="1200" b="0" i="0" u="none" strike="noStrike">
                          <a:solidFill>
                            <a:srgbClr val="000000"/>
                          </a:solidFill>
                          <a:effectLst/>
                          <a:latin typeface="Arial" charset="0"/>
                          <a:ea typeface="Arial" charset="0"/>
                          <a:cs typeface="Arial" charset="0"/>
                        </a:rPr>
                        <a:t>29%</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t-IT" sz="1200" b="0" i="0" u="none" strike="noStrike">
                          <a:solidFill>
                            <a:srgbClr val="000000"/>
                          </a:solidFill>
                          <a:effectLst/>
                          <a:latin typeface="Arial" charset="0"/>
                          <a:ea typeface="Arial" charset="0"/>
                          <a:cs typeface="Arial" charset="0"/>
                        </a:rPr>
                        <a:t>35%</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s-IS" sz="1200" b="0" i="0" u="none" strike="noStrike">
                          <a:solidFill>
                            <a:srgbClr val="000000"/>
                          </a:solidFill>
                          <a:effectLst/>
                          <a:latin typeface="Arial" charset="0"/>
                          <a:ea typeface="Arial" charset="0"/>
                          <a:cs typeface="Arial" charset="0"/>
                        </a:rPr>
                        <a:t>119%</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t-IT" sz="1200" b="0" i="0" u="none" strike="noStrike">
                          <a:solidFill>
                            <a:srgbClr val="000000"/>
                          </a:solidFill>
                          <a:effectLst/>
                          <a:latin typeface="Arial" charset="0"/>
                          <a:ea typeface="Arial" charset="0"/>
                          <a:cs typeface="Arial" charset="0"/>
                        </a:rPr>
                        <a:t>375%</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s-IS" sz="1200" b="0" i="0" u="none" strike="noStrike">
                          <a:solidFill>
                            <a:srgbClr val="000000"/>
                          </a:solidFill>
                          <a:effectLst/>
                          <a:latin typeface="Arial" charset="0"/>
                          <a:ea typeface="Arial" charset="0"/>
                          <a:cs typeface="Arial" charset="0"/>
                        </a:rPr>
                        <a:t>502%</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pt-BR" sz="1200" b="0" i="0" u="none" strike="noStrike">
                          <a:solidFill>
                            <a:srgbClr val="000000"/>
                          </a:solidFill>
                          <a:effectLst/>
                          <a:latin typeface="Arial" charset="0"/>
                          <a:ea typeface="Arial" charset="0"/>
                          <a:cs typeface="Arial" charset="0"/>
                        </a:rPr>
                        <a:t>110%</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pt-BR" sz="1200" b="0" i="0" u="none" strike="noStrike">
                          <a:solidFill>
                            <a:srgbClr val="000000"/>
                          </a:solidFill>
                          <a:effectLst/>
                          <a:latin typeface="Arial" charset="0"/>
                          <a:ea typeface="Arial" charset="0"/>
                          <a:cs typeface="Arial" charset="0"/>
                        </a:rPr>
                        <a:t>297%</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s-IS" sz="1200" b="0" i="0" u="none" strike="noStrike" dirty="0">
                          <a:solidFill>
                            <a:srgbClr val="000000"/>
                          </a:solidFill>
                          <a:effectLst/>
                          <a:latin typeface="Arial" charset="0"/>
                          <a:ea typeface="Arial" charset="0"/>
                          <a:cs typeface="Arial" charset="0"/>
                        </a:rPr>
                        <a:t>200%</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r>
              <a:tr h="340483">
                <a:tc>
                  <a:txBody>
                    <a:bodyPr/>
                    <a:lstStyle/>
                    <a:p>
                      <a:pPr algn="r" fontAlgn="b"/>
                      <a:r>
                        <a:rPr lang="en-US" sz="1200" b="1" i="0" u="none" strike="noStrike" dirty="0" smtClean="0">
                          <a:solidFill>
                            <a:srgbClr val="000000"/>
                          </a:solidFill>
                          <a:effectLst/>
                          <a:latin typeface="Arial" charset="0"/>
                          <a:ea typeface="Arial" charset="0"/>
                          <a:cs typeface="Arial" charset="0"/>
                        </a:rPr>
                        <a:t>TURN</a:t>
                      </a:r>
                      <a:endParaRPr lang="en-US" sz="1200" b="1" i="0" u="none" strike="noStrike" dirty="0">
                        <a:solidFill>
                          <a:srgbClr val="000000"/>
                        </a:solidFill>
                        <a:effectLst/>
                        <a:latin typeface="Arial" charset="0"/>
                        <a:ea typeface="Arial" charset="0"/>
                        <a:cs typeface="Arial" charset="0"/>
                      </a:endParaRP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is-IS" sz="1200" b="0" i="0" u="none" strike="noStrike">
                          <a:solidFill>
                            <a:srgbClr val="000000"/>
                          </a:solidFill>
                          <a:effectLst/>
                          <a:latin typeface="Arial" charset="0"/>
                          <a:ea typeface="Arial" charset="0"/>
                          <a:cs typeface="Arial" charset="0"/>
                        </a:rPr>
                        <a:t>2%</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E7E6E6"/>
                    </a:solidFill>
                  </a:tcPr>
                </a:tc>
                <a:tc>
                  <a:txBody>
                    <a:bodyPr/>
                    <a:lstStyle/>
                    <a:p>
                      <a:pPr algn="r" fontAlgn="b"/>
                      <a:r>
                        <a:rPr lang="is-IS" sz="1200" b="0" i="0" u="none" strike="noStrike">
                          <a:solidFill>
                            <a:srgbClr val="000000"/>
                          </a:solidFill>
                          <a:effectLst/>
                          <a:latin typeface="Arial" charset="0"/>
                          <a:ea typeface="Arial" charset="0"/>
                          <a:cs typeface="Arial" charset="0"/>
                        </a:rPr>
                        <a:t>116%</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0000"/>
                    </a:solidFill>
                  </a:tcPr>
                </a:tc>
                <a:tc>
                  <a:txBody>
                    <a:bodyPr/>
                    <a:lstStyle/>
                    <a:p>
                      <a:pPr algn="r" fontAlgn="b"/>
                      <a:r>
                        <a:rPr lang="is-IS" sz="1200" b="0" i="0" u="none" strike="noStrike">
                          <a:solidFill>
                            <a:srgbClr val="000000"/>
                          </a:solidFill>
                          <a:effectLst/>
                          <a:latin typeface="Arial" charset="0"/>
                          <a:ea typeface="Arial" charset="0"/>
                          <a:cs typeface="Arial" charset="0"/>
                        </a:rPr>
                        <a:t>23%</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0000"/>
                    </a:solidFill>
                  </a:tcPr>
                </a:tc>
                <a:tc>
                  <a:txBody>
                    <a:bodyPr/>
                    <a:lstStyle/>
                    <a:p>
                      <a:pPr algn="r" fontAlgn="b"/>
                      <a:r>
                        <a:rPr lang="pt-BR" sz="1200" b="0" i="0" u="none" strike="noStrike">
                          <a:solidFill>
                            <a:srgbClr val="000000"/>
                          </a:solidFill>
                          <a:effectLst/>
                          <a:latin typeface="Arial" charset="0"/>
                          <a:ea typeface="Arial" charset="0"/>
                          <a:cs typeface="Arial" charset="0"/>
                        </a:rPr>
                        <a:t>-7%</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is-IS" sz="1200" b="0" i="0" u="none" strike="noStrike">
                          <a:solidFill>
                            <a:srgbClr val="000000"/>
                          </a:solidFill>
                          <a:effectLst/>
                          <a:latin typeface="Arial" charset="0"/>
                          <a:ea typeface="Arial" charset="0"/>
                          <a:cs typeface="Arial" charset="0"/>
                        </a:rPr>
                        <a:t>106%</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0000"/>
                    </a:solidFill>
                  </a:tcPr>
                </a:tc>
                <a:tc>
                  <a:txBody>
                    <a:bodyPr/>
                    <a:lstStyle/>
                    <a:p>
                      <a:pPr algn="r" fontAlgn="b"/>
                      <a:r>
                        <a:rPr lang="pt-BR" sz="1200" b="0" i="0" u="none" strike="noStrike">
                          <a:solidFill>
                            <a:srgbClr val="000000"/>
                          </a:solidFill>
                          <a:effectLst/>
                          <a:latin typeface="Arial" charset="0"/>
                          <a:ea typeface="Arial" charset="0"/>
                          <a:cs typeface="Arial" charset="0"/>
                        </a:rPr>
                        <a:t>17%</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0000"/>
                    </a:solidFill>
                  </a:tcPr>
                </a:tc>
                <a:tc>
                  <a:txBody>
                    <a:bodyPr/>
                    <a:lstStyle/>
                    <a:p>
                      <a:pPr algn="r" fontAlgn="b"/>
                      <a:r>
                        <a:rPr lang="pt-BR" sz="1200" b="0" i="0" u="none" strike="noStrike">
                          <a:solidFill>
                            <a:srgbClr val="000000"/>
                          </a:solidFill>
                          <a:effectLst/>
                          <a:latin typeface="Arial" charset="0"/>
                          <a:ea typeface="Arial" charset="0"/>
                          <a:cs typeface="Arial" charset="0"/>
                        </a:rPr>
                        <a:t>291%</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0000"/>
                    </a:solidFill>
                  </a:tcPr>
                </a:tc>
                <a:tc>
                  <a:txBody>
                    <a:bodyPr/>
                    <a:lstStyle/>
                    <a:p>
                      <a:pPr algn="r" fontAlgn="b"/>
                      <a:r>
                        <a:rPr lang="is-IS" sz="1200" b="0" i="0" u="none" strike="noStrike">
                          <a:solidFill>
                            <a:srgbClr val="000000"/>
                          </a:solidFill>
                          <a:effectLst/>
                          <a:latin typeface="Arial" charset="0"/>
                          <a:ea typeface="Arial" charset="0"/>
                          <a:cs typeface="Arial" charset="0"/>
                        </a:rPr>
                        <a:t>23%</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0000"/>
                    </a:solidFill>
                  </a:tcPr>
                </a:tc>
                <a:tc>
                  <a:txBody>
                    <a:bodyPr/>
                    <a:lstStyle/>
                    <a:p>
                      <a:pPr algn="r" fontAlgn="b"/>
                      <a:r>
                        <a:rPr lang="is-IS" sz="1200" b="0" i="0" u="none" strike="noStrike">
                          <a:solidFill>
                            <a:srgbClr val="000000"/>
                          </a:solidFill>
                          <a:effectLst/>
                          <a:latin typeface="Arial" charset="0"/>
                          <a:ea typeface="Arial" charset="0"/>
                          <a:cs typeface="Arial" charset="0"/>
                        </a:rPr>
                        <a:t>243%</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0000"/>
                    </a:solidFill>
                  </a:tcPr>
                </a:tc>
                <a:tc>
                  <a:txBody>
                    <a:bodyPr/>
                    <a:lstStyle/>
                    <a:p>
                      <a:pPr algn="r" fontAlgn="b"/>
                      <a:r>
                        <a:rPr lang="is-IS" sz="1200" b="0" i="0" u="none" strike="noStrike">
                          <a:solidFill>
                            <a:srgbClr val="000000"/>
                          </a:solidFill>
                          <a:effectLst/>
                          <a:latin typeface="Arial" charset="0"/>
                          <a:ea typeface="Arial" charset="0"/>
                          <a:cs typeface="Arial" charset="0"/>
                        </a:rPr>
                        <a:t>208%</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0000"/>
                    </a:solidFill>
                  </a:tcPr>
                </a:tc>
                <a:tc>
                  <a:txBody>
                    <a:bodyPr/>
                    <a:lstStyle/>
                    <a:p>
                      <a:pPr algn="r" fontAlgn="b"/>
                      <a:r>
                        <a:rPr lang="is-IS" sz="1200" b="0" i="0" u="none" strike="noStrike" dirty="0">
                          <a:solidFill>
                            <a:srgbClr val="000000"/>
                          </a:solidFill>
                          <a:effectLst/>
                          <a:latin typeface="Arial" charset="0"/>
                          <a:ea typeface="Arial" charset="0"/>
                          <a:cs typeface="Arial" charset="0"/>
                        </a:rPr>
                        <a:t>113%</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r>
              <a:tr h="340483">
                <a:tc>
                  <a:txBody>
                    <a:bodyPr/>
                    <a:lstStyle/>
                    <a:p>
                      <a:pPr algn="r" fontAlgn="b"/>
                      <a:r>
                        <a:rPr lang="en-US" sz="1200" b="1" i="0" u="none" strike="noStrike" dirty="0" smtClean="0">
                          <a:solidFill>
                            <a:srgbClr val="000000"/>
                          </a:solidFill>
                          <a:effectLst/>
                          <a:latin typeface="Arial" charset="0"/>
                          <a:ea typeface="Arial" charset="0"/>
                          <a:cs typeface="Arial" charset="0"/>
                        </a:rPr>
                        <a:t>TPG</a:t>
                      </a:r>
                      <a:endParaRPr lang="en-US" sz="1200" b="1" i="0" u="none" strike="noStrike" dirty="0">
                        <a:solidFill>
                          <a:srgbClr val="000000"/>
                        </a:solidFill>
                        <a:effectLst/>
                        <a:latin typeface="Arial" charset="0"/>
                        <a:ea typeface="Arial" charset="0"/>
                        <a:cs typeface="Arial" charset="0"/>
                      </a:endParaRP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it-IT" sz="1200" b="0" i="0" u="none" strike="noStrike">
                          <a:solidFill>
                            <a:srgbClr val="000000"/>
                          </a:solidFill>
                          <a:effectLst/>
                          <a:latin typeface="Arial" charset="0"/>
                          <a:ea typeface="Arial" charset="0"/>
                          <a:cs typeface="Arial" charset="0"/>
                        </a:rPr>
                        <a:t>5%</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E7E6E6"/>
                    </a:solidFill>
                  </a:tcPr>
                </a:tc>
                <a:tc>
                  <a:txBody>
                    <a:bodyPr/>
                    <a:lstStyle/>
                    <a:p>
                      <a:pPr algn="r" fontAlgn="b"/>
                      <a:r>
                        <a:rPr lang="it-IT" sz="1200" b="0" i="0" u="none" strike="noStrike">
                          <a:solidFill>
                            <a:srgbClr val="000000"/>
                          </a:solidFill>
                          <a:effectLst/>
                          <a:latin typeface="Arial" charset="0"/>
                          <a:ea typeface="Arial" charset="0"/>
                          <a:cs typeface="Arial" charset="0"/>
                        </a:rPr>
                        <a:t>84%</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0000"/>
                    </a:solidFill>
                  </a:tcPr>
                </a:tc>
                <a:tc>
                  <a:txBody>
                    <a:bodyPr/>
                    <a:lstStyle/>
                    <a:p>
                      <a:pPr algn="r" fontAlgn="b"/>
                      <a:r>
                        <a:rPr lang="pt-BR" sz="1200" b="0" i="0" u="none" strike="noStrike">
                          <a:solidFill>
                            <a:srgbClr val="000000"/>
                          </a:solidFill>
                          <a:effectLst/>
                          <a:latin typeface="Arial" charset="0"/>
                          <a:ea typeface="Arial" charset="0"/>
                          <a:cs typeface="Arial" charset="0"/>
                        </a:rPr>
                        <a:t>9%</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0000"/>
                    </a:solidFill>
                  </a:tcPr>
                </a:tc>
                <a:tc>
                  <a:txBody>
                    <a:bodyPr/>
                    <a:lstStyle/>
                    <a:p>
                      <a:pPr algn="r" fontAlgn="b"/>
                      <a:r>
                        <a:rPr lang="is-IS" sz="1200" b="0" i="0" u="none" strike="noStrike">
                          <a:solidFill>
                            <a:srgbClr val="000000"/>
                          </a:solidFill>
                          <a:effectLst/>
                          <a:latin typeface="Arial" charset="0"/>
                          <a:ea typeface="Arial" charset="0"/>
                          <a:cs typeface="Arial" charset="0"/>
                        </a:rPr>
                        <a:t>-21%</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00B050"/>
                    </a:solidFill>
                  </a:tcPr>
                </a:tc>
                <a:tc>
                  <a:txBody>
                    <a:bodyPr/>
                    <a:lstStyle/>
                    <a:p>
                      <a:pPr algn="r" fontAlgn="b"/>
                      <a:r>
                        <a:rPr lang="pt-BR" sz="1200" b="0" i="0" u="none" strike="noStrike">
                          <a:solidFill>
                            <a:srgbClr val="000000"/>
                          </a:solidFill>
                          <a:effectLst/>
                          <a:latin typeface="Arial" charset="0"/>
                          <a:ea typeface="Arial" charset="0"/>
                          <a:cs typeface="Arial" charset="0"/>
                        </a:rPr>
                        <a:t>58%</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0000"/>
                    </a:solidFill>
                  </a:tcPr>
                </a:tc>
                <a:tc>
                  <a:txBody>
                    <a:bodyPr/>
                    <a:lstStyle/>
                    <a:p>
                      <a:pPr algn="r" fontAlgn="b"/>
                      <a:r>
                        <a:rPr lang="is-IS" sz="1200" b="0" i="0" u="none" strike="noStrike">
                          <a:solidFill>
                            <a:srgbClr val="000000"/>
                          </a:solidFill>
                          <a:effectLst/>
                          <a:latin typeface="Arial" charset="0"/>
                          <a:ea typeface="Arial" charset="0"/>
                          <a:cs typeface="Arial" charset="0"/>
                        </a:rPr>
                        <a:t>-2%</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cs-CZ" sz="1200" b="0" i="0" u="none" strike="noStrike">
                          <a:solidFill>
                            <a:srgbClr val="000000"/>
                          </a:solidFill>
                          <a:effectLst/>
                          <a:latin typeface="Arial" charset="0"/>
                          <a:ea typeface="Arial" charset="0"/>
                          <a:cs typeface="Arial" charset="0"/>
                        </a:rPr>
                        <a:t>222%</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0000"/>
                    </a:solidFill>
                  </a:tcPr>
                </a:tc>
                <a:tc>
                  <a:txBody>
                    <a:bodyPr/>
                    <a:lstStyle/>
                    <a:p>
                      <a:pPr algn="r" fontAlgn="b"/>
                      <a:r>
                        <a:rPr lang="it-IT" sz="1200" b="0" i="0" u="none" strike="noStrike">
                          <a:solidFill>
                            <a:srgbClr val="000000"/>
                          </a:solidFill>
                          <a:effectLst/>
                          <a:latin typeface="Arial" charset="0"/>
                          <a:ea typeface="Arial" charset="0"/>
                          <a:cs typeface="Arial" charset="0"/>
                        </a:rPr>
                        <a:t>5%</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c>
                  <a:txBody>
                    <a:bodyPr/>
                    <a:lstStyle/>
                    <a:p>
                      <a:pPr algn="r" fontAlgn="b"/>
                      <a:r>
                        <a:rPr lang="is-IS" sz="1200" b="0" i="0" u="none" strike="noStrike">
                          <a:solidFill>
                            <a:srgbClr val="000000"/>
                          </a:solidFill>
                          <a:effectLst/>
                          <a:latin typeface="Arial" charset="0"/>
                          <a:ea typeface="Arial" charset="0"/>
                          <a:cs typeface="Arial" charset="0"/>
                        </a:rPr>
                        <a:t>200%</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0000"/>
                    </a:solidFill>
                  </a:tcPr>
                </a:tc>
                <a:tc>
                  <a:txBody>
                    <a:bodyPr/>
                    <a:lstStyle/>
                    <a:p>
                      <a:pPr algn="r" fontAlgn="b"/>
                      <a:r>
                        <a:rPr lang="is-IS" sz="1200" b="0" i="0" u="none" strike="noStrike">
                          <a:solidFill>
                            <a:srgbClr val="000000"/>
                          </a:solidFill>
                          <a:effectLst/>
                          <a:latin typeface="Arial" charset="0"/>
                          <a:ea typeface="Arial" charset="0"/>
                          <a:cs typeface="Arial" charset="0"/>
                        </a:rPr>
                        <a:t>252%</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solidFill>
                      <a:srgbClr val="FF0000"/>
                    </a:solidFill>
                  </a:tcPr>
                </a:tc>
                <a:tc>
                  <a:txBody>
                    <a:bodyPr/>
                    <a:lstStyle/>
                    <a:p>
                      <a:pPr algn="r" fontAlgn="b"/>
                      <a:r>
                        <a:rPr lang="en-US" sz="1200" b="0" i="0" u="none" strike="noStrike" dirty="0">
                          <a:solidFill>
                            <a:srgbClr val="000000"/>
                          </a:solidFill>
                          <a:effectLst/>
                          <a:latin typeface="Arial" charset="0"/>
                          <a:ea typeface="Arial" charset="0"/>
                          <a:cs typeface="Arial" charset="0"/>
                        </a:rPr>
                        <a:t>90%</a:t>
                      </a:r>
                    </a:p>
                  </a:txBody>
                  <a:tcPr marL="17588" marR="17588" marT="17588" marB="0" anchor="b">
                    <a:lnL w="12700" cap="flat" cmpd="sng" algn="ctr">
                      <a:solidFill>
                        <a:schemeClr val="bg1">
                          <a:lumMod val="50000"/>
                        </a:schemeClr>
                      </a:solidFill>
                      <a:prstDash val="solid"/>
                      <a:round/>
                      <a:headEnd type="none" w="med" len="med"/>
                      <a:tailEnd type="none" w="med" len="med"/>
                    </a:lnL>
                    <a:lnR w="12700" cap="flat" cmpd="sng" algn="ctr">
                      <a:solidFill>
                        <a:schemeClr val="bg1">
                          <a:lumMod val="50000"/>
                        </a:schemeClr>
                      </a:solidFill>
                      <a:prstDash val="solid"/>
                      <a:round/>
                      <a:headEnd type="none" w="med" len="med"/>
                      <a:tailEnd type="none" w="med" len="med"/>
                    </a:lnR>
                    <a:lnT w="12700" cap="flat" cmpd="sng" algn="ctr">
                      <a:solidFill>
                        <a:schemeClr val="bg1">
                          <a:lumMod val="50000"/>
                        </a:schemeClr>
                      </a:solidFill>
                      <a:prstDash val="solid"/>
                      <a:round/>
                      <a:headEnd type="none" w="med" len="med"/>
                      <a:tailEnd type="none" w="med" len="med"/>
                    </a:lnT>
                    <a:lnB w="12700" cap="flat" cmpd="sng" algn="ctr">
                      <a:solidFill>
                        <a:schemeClr val="bg1">
                          <a:lumMod val="50000"/>
                        </a:schemeClr>
                      </a:solidFill>
                      <a:prstDash val="solid"/>
                      <a:round/>
                      <a:headEnd type="none" w="med" len="med"/>
                      <a:tailEnd type="none" w="med" len="med"/>
                    </a:lnB>
                  </a:tcPr>
                </a:tc>
              </a:tr>
            </a:tbl>
          </a:graphicData>
        </a:graphic>
      </p:graphicFrame>
      <p:sp>
        <p:nvSpPr>
          <p:cNvPr id="10" name="TextBox 9"/>
          <p:cNvSpPr txBox="1"/>
          <p:nvPr/>
        </p:nvSpPr>
        <p:spPr>
          <a:xfrm>
            <a:off x="534824" y="786518"/>
            <a:ext cx="8377230" cy="461665"/>
          </a:xfrm>
          <a:prstGeom prst="rect">
            <a:avLst/>
          </a:prstGeom>
          <a:noFill/>
        </p:spPr>
        <p:txBody>
          <a:bodyPr wrap="none" rtlCol="0">
            <a:spAutoFit/>
          </a:bodyPr>
          <a:lstStyle/>
          <a:p>
            <a:r>
              <a:rPr lang="en-US" sz="2400" dirty="0" smtClean="0">
                <a:latin typeface="Arial" charset="0"/>
                <a:ea typeface="Arial" charset="0"/>
                <a:cs typeface="Arial" charset="0"/>
              </a:rPr>
              <a:t>STANDARD DEVIATION OF FEATURES BY WG PLAYERS</a:t>
            </a:r>
          </a:p>
        </p:txBody>
      </p:sp>
    </p:spTree>
    <p:extLst>
      <p:ext uri="{BB962C8B-B14F-4D97-AF65-F5344CB8AC3E}">
        <p14:creationId xmlns:p14="http://schemas.microsoft.com/office/powerpoint/2010/main" val="8335765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34824" y="786518"/>
            <a:ext cx="9972474" cy="461665"/>
          </a:xfrm>
          <a:prstGeom prst="rect">
            <a:avLst/>
          </a:prstGeom>
          <a:noFill/>
        </p:spPr>
        <p:txBody>
          <a:bodyPr wrap="none" rtlCol="0">
            <a:spAutoFit/>
          </a:bodyPr>
          <a:lstStyle/>
          <a:p>
            <a:r>
              <a:rPr lang="en-US" sz="2400" dirty="0" smtClean="0">
                <a:latin typeface="Arial" charset="0"/>
                <a:ea typeface="Arial" charset="0"/>
                <a:cs typeface="Arial" charset="0"/>
              </a:rPr>
              <a:t>STATISTICAL SPREAD </a:t>
            </a:r>
            <a:r>
              <a:rPr lang="en-US" sz="2400" smtClean="0">
                <a:latin typeface="Arial" charset="0"/>
                <a:ea typeface="Arial" charset="0"/>
                <a:cs typeface="Arial" charset="0"/>
              </a:rPr>
              <a:t>OF BLOCKS AND BLOCKS PER GAME (BPG)</a:t>
            </a:r>
            <a:endParaRPr lang="en-US" sz="2400" dirty="0" smtClean="0">
              <a:latin typeface="Arial" charset="0"/>
              <a:ea typeface="Arial" charset="0"/>
              <a:cs typeface="Arial" charset="0"/>
            </a:endParaRPr>
          </a:p>
        </p:txBody>
      </p:sp>
      <p:pic>
        <p:nvPicPr>
          <p:cNvPr id="3" name="Picture 2"/>
          <p:cNvPicPr>
            <a:picLocks noChangeAspect="1"/>
          </p:cNvPicPr>
          <p:nvPr/>
        </p:nvPicPr>
        <p:blipFill>
          <a:blip r:embed="rId2"/>
          <a:stretch>
            <a:fillRect/>
          </a:stretch>
        </p:blipFill>
        <p:spPr>
          <a:xfrm>
            <a:off x="6485466" y="1695450"/>
            <a:ext cx="4889500" cy="3467100"/>
          </a:xfrm>
          <a:prstGeom prst="rect">
            <a:avLst/>
          </a:prstGeom>
        </p:spPr>
      </p:pic>
      <p:pic>
        <p:nvPicPr>
          <p:cNvPr id="4" name="Picture 3"/>
          <p:cNvPicPr>
            <a:picLocks noChangeAspect="1"/>
          </p:cNvPicPr>
          <p:nvPr/>
        </p:nvPicPr>
        <p:blipFill>
          <a:blip r:embed="rId3"/>
          <a:stretch>
            <a:fillRect/>
          </a:stretch>
        </p:blipFill>
        <p:spPr>
          <a:xfrm>
            <a:off x="817033" y="1695450"/>
            <a:ext cx="4851400" cy="3467100"/>
          </a:xfrm>
          <a:prstGeom prst="rect">
            <a:avLst/>
          </a:prstGeom>
        </p:spPr>
      </p:pic>
    </p:spTree>
    <p:extLst>
      <p:ext uri="{BB962C8B-B14F-4D97-AF65-F5344CB8AC3E}">
        <p14:creationId xmlns:p14="http://schemas.microsoft.com/office/powerpoint/2010/main" val="12949775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3013</TotalTime>
  <Words>882</Words>
  <Application>Microsoft Macintosh PowerPoint</Application>
  <PresentationFormat>Widescreen</PresentationFormat>
  <Paragraphs>258</Paragraphs>
  <Slides>18</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Calibri</vt:lpstr>
      <vt:lpstr>Calibri Light</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Octavia Payne</dc:creator>
  <cp:lastModifiedBy>Octavia Payne</cp:lastModifiedBy>
  <cp:revision>60</cp:revision>
  <cp:lastPrinted>2016-02-22T23:56:19Z</cp:lastPrinted>
  <dcterms:created xsi:type="dcterms:W3CDTF">2016-02-20T22:10:47Z</dcterms:created>
  <dcterms:modified xsi:type="dcterms:W3CDTF">2016-02-23T00:24:22Z</dcterms:modified>
</cp:coreProperties>
</file>

<file path=docProps/thumbnail.jpeg>
</file>